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69" r:id="rId1"/>
  </p:sldMasterIdLst>
  <p:notesMasterIdLst>
    <p:notesMasterId r:id="rId47"/>
  </p:notesMasterIdLst>
  <p:sldIdLst>
    <p:sldId id="256" r:id="rId2"/>
    <p:sldId id="257" r:id="rId3"/>
    <p:sldId id="258" r:id="rId4"/>
    <p:sldId id="259" r:id="rId5"/>
    <p:sldId id="260" r:id="rId6"/>
    <p:sldId id="261" r:id="rId7"/>
    <p:sldId id="262" r:id="rId8"/>
    <p:sldId id="263" r:id="rId9"/>
    <p:sldId id="264" r:id="rId10"/>
    <p:sldId id="265" r:id="rId11"/>
    <p:sldId id="266" r:id="rId12"/>
    <p:sldId id="304" r:id="rId13"/>
    <p:sldId id="267" r:id="rId14"/>
    <p:sldId id="268" r:id="rId15"/>
    <p:sldId id="305" r:id="rId16"/>
    <p:sldId id="306" r:id="rId17"/>
    <p:sldId id="269" r:id="rId18"/>
    <p:sldId id="270" r:id="rId19"/>
    <p:sldId id="271" r:id="rId20"/>
    <p:sldId id="272" r:id="rId21"/>
    <p:sldId id="273" r:id="rId22"/>
    <p:sldId id="274" r:id="rId23"/>
    <p:sldId id="275" r:id="rId24"/>
    <p:sldId id="276" r:id="rId25"/>
    <p:sldId id="281" r:id="rId26"/>
    <p:sldId id="310" r:id="rId27"/>
    <p:sldId id="285" r:id="rId28"/>
    <p:sldId id="286" r:id="rId29"/>
    <p:sldId id="289" r:id="rId30"/>
    <p:sldId id="290" r:id="rId31"/>
    <p:sldId id="291" r:id="rId32"/>
    <p:sldId id="292" r:id="rId33"/>
    <p:sldId id="293" r:id="rId34"/>
    <p:sldId id="313" r:id="rId35"/>
    <p:sldId id="295" r:id="rId36"/>
    <p:sldId id="296" r:id="rId37"/>
    <p:sldId id="297" r:id="rId38"/>
    <p:sldId id="298" r:id="rId39"/>
    <p:sldId id="299" r:id="rId40"/>
    <p:sldId id="300" r:id="rId41"/>
    <p:sldId id="301" r:id="rId42"/>
    <p:sldId id="302" r:id="rId43"/>
    <p:sldId id="303" r:id="rId44"/>
    <p:sldId id="311" r:id="rId45"/>
    <p:sldId id="307"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6738" autoAdjust="0"/>
  </p:normalViewPr>
  <p:slideViewPr>
    <p:cSldViewPr>
      <p:cViewPr varScale="1">
        <p:scale>
          <a:sx n="63" d="100"/>
          <a:sy n="63" d="100"/>
        </p:scale>
        <p:origin x="-996" y="-102"/>
      </p:cViewPr>
      <p:guideLst>
        <p:guide orient="horz" pos="2160"/>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195B43-D887-449E-9630-17D93EE97569}" type="datetimeFigureOut">
              <a:rPr lang="en-US" smtClean="0"/>
              <a:pPr/>
              <a:t>2/21/2020</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6C75C0-5B75-4E3F-9DA2-9B6F145D2FC1}"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66C75C0-5B75-4E3F-9DA2-9B6F145D2FC1}" type="slidenum">
              <a:rPr lang="en-IN" smtClean="0"/>
              <a:pPr/>
              <a:t>15</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66C75C0-5B75-4E3F-9DA2-9B6F145D2FC1}" type="slidenum">
              <a:rPr lang="en-IN" smtClean="0"/>
              <a:pPr/>
              <a:t>38</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166C75C0-5B75-4E3F-9DA2-9B6F145D2FC1}" type="slidenum">
              <a:rPr lang="en-IN" smtClean="0"/>
              <a:pPr/>
              <a:t>44</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smtClean="0"/>
              <a:pPr/>
              <a:t>2/21/2020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214254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2/21/2020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153284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2/21/2020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5424546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2/21/2020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xmlns="" val="10052723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2/21/2020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405531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2/21/2020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2696050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2/21/2020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820160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6360534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187062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008808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74279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2/21/2020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01615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2/21/2020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082054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2/21/2020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956622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2/21/2020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84141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2/21/2020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069401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2/21/2020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794255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2/21/2020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760987329"/>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solidFill>
                  <a:srgbClr val="FFFF00"/>
                </a:solidFill>
              </a:rPr>
              <a:t>PRIMI  WITH MITRAL STENOSIS POSTED FOR ELECTIVE L.S.C.S- CASE DISCUSSION</a:t>
            </a:r>
            <a:endParaRPr lang="en-IN" sz="3600" dirty="0">
              <a:solidFill>
                <a:srgbClr val="FFFF00"/>
              </a:solidFill>
            </a:endParaRPr>
          </a:p>
        </p:txBody>
      </p:sp>
      <p:sp>
        <p:nvSpPr>
          <p:cNvPr id="3" name="Subtitle 2"/>
          <p:cNvSpPr>
            <a:spLocks noGrp="1"/>
          </p:cNvSpPr>
          <p:nvPr>
            <p:ph type="subTitle" idx="1"/>
          </p:nvPr>
        </p:nvSpPr>
        <p:spPr>
          <a:xfrm>
            <a:off x="1876424" y="3602038"/>
            <a:ext cx="8791575" cy="3041672"/>
          </a:xfrm>
        </p:spPr>
        <p:txBody>
          <a:bodyPr>
            <a:normAutofit/>
          </a:bodyPr>
          <a:lstStyle/>
          <a:p>
            <a:r>
              <a:rPr lang="en-US" dirty="0" smtClean="0"/>
              <a:t>                                                         By</a:t>
            </a:r>
          </a:p>
          <a:p>
            <a:r>
              <a:rPr lang="en-US" sz="3200" dirty="0" smtClean="0"/>
              <a:t>                         Dr. </a:t>
            </a:r>
            <a:r>
              <a:rPr lang="en-US" sz="3200" dirty="0" err="1" smtClean="0"/>
              <a:t>b.v.mahesh</a:t>
            </a:r>
            <a:r>
              <a:rPr lang="en-US" sz="3200" dirty="0" smtClean="0"/>
              <a:t> </a:t>
            </a:r>
            <a:r>
              <a:rPr lang="en-US" sz="3200" dirty="0" err="1" smtClean="0"/>
              <a:t>babu</a:t>
            </a:r>
            <a:endParaRPr lang="en-US" sz="3200" dirty="0" smtClean="0"/>
          </a:p>
          <a:p>
            <a:r>
              <a:rPr lang="en-US" sz="2400" dirty="0" smtClean="0"/>
              <a:t>                                                                       m.d.</a:t>
            </a:r>
          </a:p>
          <a:p>
            <a:r>
              <a:rPr lang="en-US" sz="2400" dirty="0" smtClean="0"/>
              <a:t>              DESIGNATED PROFESSOR OF ANAESTHESIOLOGY,</a:t>
            </a:r>
          </a:p>
          <a:p>
            <a:r>
              <a:rPr lang="en-US" sz="2400" dirty="0" smtClean="0"/>
              <a:t>                 RANGARAYA MEDICAL COLLEGE, KAKINADA</a:t>
            </a:r>
          </a:p>
          <a:p>
            <a:endParaRPr lang="en-IN"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1413" y="2000240"/>
            <a:ext cx="9905998" cy="2071702"/>
          </a:xfrm>
        </p:spPr>
        <p:txBody>
          <a:bodyPr/>
          <a:lstStyle/>
          <a:p>
            <a:pPr lvl="0"/>
            <a:r>
              <a:rPr lang="en-IN" sz="4800" dirty="0" smtClean="0">
                <a:solidFill>
                  <a:srgbClr val="FFFF00"/>
                </a:solidFill>
              </a:rPr>
              <a:t>What is the </a:t>
            </a:r>
            <a:r>
              <a:rPr lang="en-IN" sz="4800" dirty="0" err="1" smtClean="0">
                <a:solidFill>
                  <a:srgbClr val="FFFF00"/>
                </a:solidFill>
              </a:rPr>
              <a:t>pathophysiology</a:t>
            </a:r>
            <a:r>
              <a:rPr lang="en-IN" sz="4800" dirty="0" smtClean="0">
                <a:solidFill>
                  <a:srgbClr val="FFFF00"/>
                </a:solidFill>
              </a:rPr>
              <a:t> of Mitral </a:t>
            </a:r>
            <a:r>
              <a:rPr lang="en-IN" sz="4800" dirty="0" err="1" smtClean="0">
                <a:solidFill>
                  <a:srgbClr val="FFFF00"/>
                </a:solidFill>
              </a:rPr>
              <a:t>Stenosis</a:t>
            </a:r>
            <a:r>
              <a:rPr lang="en-IN" sz="4800" dirty="0" smtClean="0">
                <a:solidFill>
                  <a:srgbClr val="FFFF00"/>
                </a:solidFill>
              </a:rPr>
              <a:t> ?</a:t>
            </a:r>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1141412" y="1142984"/>
            <a:ext cx="9905999" cy="5072097"/>
          </a:xfrm>
        </p:spPr>
        <p:txBody>
          <a:bodyPr>
            <a:normAutofit/>
          </a:bodyPr>
          <a:lstStyle/>
          <a:p>
            <a:r>
              <a:rPr lang="en-IN" dirty="0" smtClean="0"/>
              <a:t>The left atrium is subjected to pressure overload due to a </a:t>
            </a:r>
            <a:r>
              <a:rPr lang="en-IN" dirty="0" err="1" smtClean="0"/>
              <a:t>stenotic</a:t>
            </a:r>
            <a:r>
              <a:rPr lang="en-IN" dirty="0" smtClean="0"/>
              <a:t> valve.</a:t>
            </a:r>
          </a:p>
          <a:p>
            <a:r>
              <a:rPr lang="en-IN" dirty="0" smtClean="0"/>
              <a:t>Mitral valve </a:t>
            </a:r>
            <a:r>
              <a:rPr lang="en-IN" dirty="0" err="1" smtClean="0"/>
              <a:t>stenosis</a:t>
            </a:r>
            <a:r>
              <a:rPr lang="en-IN" dirty="0" smtClean="0"/>
              <a:t> </a:t>
            </a:r>
            <a:r>
              <a:rPr lang="en-IN" dirty="0" err="1" smtClean="0"/>
              <a:t>underfills</a:t>
            </a:r>
            <a:r>
              <a:rPr lang="en-IN" dirty="0" smtClean="0"/>
              <a:t> the LV and increases both pressure and volume upstream of the valve. The LV usually functions normally, but is small and noncompliant.</a:t>
            </a:r>
          </a:p>
          <a:p>
            <a:r>
              <a:rPr lang="en-IN" dirty="0" smtClean="0"/>
              <a:t>At first the left atrium dilates, keeping PA pressure low.</a:t>
            </a:r>
          </a:p>
          <a:p>
            <a:r>
              <a:rPr lang="en-IN" dirty="0" smtClean="0"/>
              <a:t>As the disease progresses, pressure increases in the pulmonary arteries, which undergo medial hypertrophy. Chronic, reactive pulmonary  hypertension results.</a:t>
            </a:r>
          </a:p>
          <a:p>
            <a:r>
              <a:rPr lang="en-IN" dirty="0" smtClean="0"/>
              <a:t>The right heart hypertrophies to pump against a pressure overload, then fails.</a:t>
            </a:r>
          </a:p>
          <a:p>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1141412" y="785794"/>
            <a:ext cx="9905999" cy="5786477"/>
          </a:xfrm>
        </p:spPr>
        <p:txBody>
          <a:bodyPr>
            <a:normAutofit lnSpcReduction="10000"/>
          </a:bodyPr>
          <a:lstStyle/>
          <a:p>
            <a:r>
              <a:rPr lang="en-IN" dirty="0" smtClean="0"/>
              <a:t>Secondary </a:t>
            </a:r>
            <a:r>
              <a:rPr lang="en-IN" dirty="0" err="1" smtClean="0"/>
              <a:t>pulmonic</a:t>
            </a:r>
            <a:r>
              <a:rPr lang="en-IN" dirty="0" smtClean="0"/>
              <a:t> / tricuspid regurgitation develops.</a:t>
            </a:r>
          </a:p>
          <a:p>
            <a:r>
              <a:rPr lang="en-IN" dirty="0" smtClean="0"/>
              <a:t>Patients frequently are </a:t>
            </a:r>
            <a:r>
              <a:rPr lang="en-IN" dirty="0" err="1" smtClean="0"/>
              <a:t>dyspneic</a:t>
            </a:r>
            <a:r>
              <a:rPr lang="en-IN" dirty="0" smtClean="0"/>
              <a:t> as a result of transudation into the pulmonary </a:t>
            </a:r>
            <a:r>
              <a:rPr lang="en-IN" dirty="0" err="1" smtClean="0"/>
              <a:t>interstitium</a:t>
            </a:r>
            <a:r>
              <a:rPr lang="en-IN" dirty="0" smtClean="0"/>
              <a:t>, which decreases compliance and increases the work of breathing. Later, pulmonary </a:t>
            </a:r>
            <a:r>
              <a:rPr lang="en-IN" dirty="0" err="1" smtClean="0"/>
              <a:t>edema</a:t>
            </a:r>
            <a:r>
              <a:rPr lang="en-IN" dirty="0" smtClean="0"/>
              <a:t> may occur if pulmonary venous pressure exceeds plasma </a:t>
            </a:r>
            <a:r>
              <a:rPr lang="en-IN" dirty="0" err="1" smtClean="0"/>
              <a:t>oncotic</a:t>
            </a:r>
            <a:r>
              <a:rPr lang="en-IN" dirty="0" smtClean="0"/>
              <a:t> pressure (approximately 25 mm Hg).</a:t>
            </a:r>
          </a:p>
          <a:p>
            <a:r>
              <a:rPr lang="en-IN" dirty="0" smtClean="0"/>
              <a:t>This is especially likely if a large, rapid fluid bolus, head down position, or uterine contraction raises the pulmonary pressure acutely. The elevated pulmonary artery pressure redirects blood from the bases to the apices of the lungs, leading to further ventilation / perfusion mismatch.</a:t>
            </a:r>
          </a:p>
          <a:p>
            <a:r>
              <a:rPr lang="en-IN" dirty="0" smtClean="0"/>
              <a:t>The pressure gradient across the narrow mitral orifice increases with the square of an increase in cardiac output (e.g., in pregnancy). Rapid heart rates, especially with </a:t>
            </a:r>
            <a:r>
              <a:rPr lang="en-IN" dirty="0" err="1" smtClean="0"/>
              <a:t>atrial</a:t>
            </a:r>
            <a:r>
              <a:rPr lang="en-IN" dirty="0" smtClean="0"/>
              <a:t> fibrillation, decrease diastolic filling time and markedly decrease the cardiac output.</a:t>
            </a:r>
          </a:p>
          <a:p>
            <a:endParaRPr lang="en-IN" dirty="0" smtClean="0"/>
          </a:p>
          <a:p>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1413" y="1357298"/>
            <a:ext cx="9905998" cy="1928826"/>
          </a:xfrm>
        </p:spPr>
        <p:txBody>
          <a:bodyPr>
            <a:noAutofit/>
          </a:bodyPr>
          <a:lstStyle/>
          <a:p>
            <a:pPr lvl="0"/>
            <a:r>
              <a:rPr lang="en-IN" sz="4800" dirty="0" smtClean="0">
                <a:solidFill>
                  <a:srgbClr val="FFFF00"/>
                </a:solidFill>
              </a:rPr>
              <a:t>How is the Risk Stratification done in these cases( Pregnant women with M.S) ?</a:t>
            </a:r>
            <a:r>
              <a:rPr lang="en-IN" sz="4800" dirty="0" smtClean="0"/>
              <a:t/>
            </a:r>
            <a:br>
              <a:rPr lang="en-IN" sz="4800" dirty="0" smtClean="0"/>
            </a:br>
            <a:endParaRPr lang="en-IN" sz="4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1141412" y="857232"/>
            <a:ext cx="9905999" cy="5643602"/>
          </a:xfrm>
        </p:spPr>
        <p:txBody>
          <a:bodyPr>
            <a:normAutofit fontScale="40000" lnSpcReduction="20000"/>
          </a:bodyPr>
          <a:lstStyle/>
          <a:p>
            <a:pPr>
              <a:buNone/>
            </a:pPr>
            <a:r>
              <a:rPr lang="en-IN" sz="7200" b="1" dirty="0" smtClean="0"/>
              <a:t>   </a:t>
            </a:r>
            <a:r>
              <a:rPr lang="en-IN" sz="7200" b="1" dirty="0" smtClean="0">
                <a:solidFill>
                  <a:srgbClr val="FFFF00"/>
                </a:solidFill>
              </a:rPr>
              <a:t>CARPREG RISK SCORE</a:t>
            </a:r>
            <a:endParaRPr lang="en-IN" sz="7200" dirty="0" smtClean="0">
              <a:solidFill>
                <a:srgbClr val="FFFF00"/>
              </a:solidFill>
            </a:endParaRPr>
          </a:p>
          <a:p>
            <a:r>
              <a:rPr lang="en-IN" sz="7200" b="1" dirty="0" smtClean="0"/>
              <a:t>Risk Factor</a:t>
            </a:r>
            <a:endParaRPr lang="en-IN" sz="7200" dirty="0" smtClean="0"/>
          </a:p>
          <a:p>
            <a:pPr lvl="0"/>
            <a:r>
              <a:rPr lang="en-IN" sz="7200" dirty="0" smtClean="0"/>
              <a:t>Prior cardiac event or arrhythmia</a:t>
            </a:r>
          </a:p>
          <a:p>
            <a:pPr lvl="0"/>
            <a:r>
              <a:rPr lang="en-IN" sz="7200" dirty="0" smtClean="0"/>
              <a:t>New York Heart Association (NYHA) Class &gt;II or cyanosis</a:t>
            </a:r>
          </a:p>
          <a:p>
            <a:pPr lvl="0"/>
            <a:r>
              <a:rPr lang="en-IN" sz="7200" dirty="0" smtClean="0"/>
              <a:t>Left heart obstruction</a:t>
            </a:r>
          </a:p>
          <a:p>
            <a:pPr lvl="0"/>
            <a:r>
              <a:rPr lang="en-IN" sz="7200" dirty="0" smtClean="0"/>
              <a:t>Systemic ventricular dysfunction (ejection fraction &lt;40%)</a:t>
            </a:r>
          </a:p>
          <a:p>
            <a:r>
              <a:rPr lang="en-IN" sz="7200" b="1" dirty="0" smtClean="0"/>
              <a:t>Score and Risk of Cardiac Complications</a:t>
            </a:r>
            <a:endParaRPr lang="en-IN" sz="7200" dirty="0" smtClean="0"/>
          </a:p>
          <a:p>
            <a:r>
              <a:rPr lang="en-IN" sz="7200" dirty="0" smtClean="0"/>
              <a:t> 0 :    5% risk</a:t>
            </a:r>
            <a:br>
              <a:rPr lang="en-IN" sz="7200" dirty="0" smtClean="0"/>
            </a:br>
            <a:r>
              <a:rPr lang="en-IN" sz="7200" dirty="0" smtClean="0"/>
              <a:t> 1 :    27% risk</a:t>
            </a:r>
          </a:p>
          <a:p>
            <a:r>
              <a:rPr lang="en-IN" sz="7200" dirty="0" smtClean="0"/>
              <a:t>&gt;2 :  75% risk</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14290"/>
            <a:ext cx="9905998" cy="571504"/>
          </a:xfrm>
        </p:spPr>
        <p:txBody>
          <a:bodyPr>
            <a:normAutofit fontScale="90000"/>
          </a:bodyPr>
          <a:lstStyle/>
          <a:p>
            <a:r>
              <a:rPr lang="en-US" dirty="0" smtClean="0">
                <a:solidFill>
                  <a:srgbClr val="FFFF00"/>
                </a:solidFill>
              </a:rPr>
              <a:t>WHO RISK CLASSIFICATION</a:t>
            </a:r>
            <a:endParaRPr lang="en-IN" dirty="0">
              <a:solidFill>
                <a:srgbClr val="FFFF00"/>
              </a:solidFill>
            </a:endParaRPr>
          </a:p>
        </p:txBody>
      </p:sp>
      <p:graphicFrame>
        <p:nvGraphicFramePr>
          <p:cNvPr id="4" name="Content Placeholder 3"/>
          <p:cNvGraphicFramePr>
            <a:graphicFrameLocks noGrp="1"/>
          </p:cNvGraphicFramePr>
          <p:nvPr>
            <p:ph idx="1"/>
          </p:nvPr>
        </p:nvGraphicFramePr>
        <p:xfrm>
          <a:off x="666709" y="785793"/>
          <a:ext cx="10787140" cy="6360798"/>
        </p:xfrm>
        <a:graphic>
          <a:graphicData uri="http://schemas.openxmlformats.org/drawingml/2006/table">
            <a:tbl>
              <a:tblPr firstRow="1" bandRow="1">
                <a:tableStyleId>{5C22544A-7EE6-4342-B048-85BDC9FD1C3A}</a:tableStyleId>
              </a:tblPr>
              <a:tblGrid>
                <a:gridCol w="5393570"/>
                <a:gridCol w="5393570"/>
              </a:tblGrid>
              <a:tr h="1216035">
                <a:tc>
                  <a:txBody>
                    <a:bodyPr/>
                    <a:lstStyle/>
                    <a:p>
                      <a:pPr marL="342900" indent="-342900">
                        <a:buNone/>
                      </a:pPr>
                      <a:r>
                        <a:rPr lang="en-IN" sz="1800" b="1" kern="1200" dirty="0" smtClean="0">
                          <a:solidFill>
                            <a:schemeClr val="lt1"/>
                          </a:solidFill>
                          <a:latin typeface="+mn-lt"/>
                          <a:ea typeface="+mn-ea"/>
                          <a:cs typeface="+mn-cs"/>
                        </a:rPr>
                        <a:t>I.   </a:t>
                      </a:r>
                      <a:r>
                        <a:rPr lang="en-US" dirty="0" smtClean="0"/>
                        <a:t>No detectable increase in maternal mortality and no/minimal increase in maternal morbidity </a:t>
                      </a:r>
                    </a:p>
                    <a:p>
                      <a:pPr marL="342900" indent="-342900">
                        <a:buNone/>
                      </a:pPr>
                      <a:endParaRPr lang="en-IN" dirty="0"/>
                    </a:p>
                  </a:txBody>
                  <a:tcPr/>
                </a:tc>
                <a:tc>
                  <a:txBody>
                    <a:bodyPr/>
                    <a:lstStyle/>
                    <a:p>
                      <a:r>
                        <a:rPr lang="en-US" dirty="0" smtClean="0"/>
                        <a:t>Uncomplicated ,Small or  mild P.S, V.S.D, P.D.A, M.V.P with trivial M.R</a:t>
                      </a:r>
                    </a:p>
                    <a:p>
                      <a:r>
                        <a:rPr lang="en-US" dirty="0" smtClean="0"/>
                        <a:t>Successfully repaired  A.S.D, V.S.D &amp; P.D.A etc. Isolated ventricular </a:t>
                      </a:r>
                      <a:r>
                        <a:rPr lang="en-US" dirty="0" err="1" smtClean="0"/>
                        <a:t>extrasystoles</a:t>
                      </a:r>
                      <a:r>
                        <a:rPr lang="en-US" dirty="0" smtClean="0"/>
                        <a:t> &amp;</a:t>
                      </a:r>
                      <a:r>
                        <a:rPr lang="en-US" baseline="0" dirty="0" smtClean="0"/>
                        <a:t> </a:t>
                      </a:r>
                      <a:r>
                        <a:rPr lang="en-US" baseline="0" dirty="0" err="1" smtClean="0"/>
                        <a:t>atrial</a:t>
                      </a:r>
                      <a:r>
                        <a:rPr lang="en-US" baseline="0" dirty="0" smtClean="0"/>
                        <a:t> </a:t>
                      </a:r>
                      <a:r>
                        <a:rPr lang="en-US" baseline="0" dirty="0" err="1" smtClean="0"/>
                        <a:t>ectopics</a:t>
                      </a:r>
                      <a:endParaRPr lang="en-IN" dirty="0"/>
                    </a:p>
                  </a:txBody>
                  <a:tcPr/>
                </a:tc>
              </a:tr>
              <a:tr h="654788">
                <a:tc>
                  <a:txBody>
                    <a:bodyPr/>
                    <a:lstStyle/>
                    <a:p>
                      <a:r>
                        <a:rPr lang="en-IN" sz="1800" kern="1200" dirty="0" smtClean="0">
                          <a:solidFill>
                            <a:schemeClr val="dk1"/>
                          </a:solidFill>
                          <a:latin typeface="+mn-lt"/>
                          <a:ea typeface="+mn-ea"/>
                          <a:cs typeface="+mn-cs"/>
                        </a:rPr>
                        <a:t> II: Small increased risk of maternal mortality or moderate increase in morbidity</a:t>
                      </a:r>
                      <a:endParaRPr lang="en-IN" dirty="0"/>
                    </a:p>
                  </a:txBody>
                  <a:tcPr/>
                </a:tc>
                <a:tc>
                  <a:txBody>
                    <a:bodyPr/>
                    <a:lstStyle/>
                    <a:p>
                      <a:r>
                        <a:rPr lang="en-IN" sz="1800" kern="1200" dirty="0" err="1" smtClean="0">
                          <a:solidFill>
                            <a:schemeClr val="dk1"/>
                          </a:solidFill>
                          <a:latin typeface="+mn-lt"/>
                          <a:ea typeface="+mn-ea"/>
                          <a:cs typeface="+mn-cs"/>
                        </a:rPr>
                        <a:t>Unoperated</a:t>
                      </a:r>
                      <a:r>
                        <a:rPr lang="en-IN" sz="1800" kern="1200" dirty="0" smtClean="0">
                          <a:solidFill>
                            <a:schemeClr val="dk1"/>
                          </a:solidFill>
                          <a:latin typeface="+mn-lt"/>
                          <a:ea typeface="+mn-ea"/>
                          <a:cs typeface="+mn-cs"/>
                        </a:rPr>
                        <a:t> </a:t>
                      </a:r>
                      <a:r>
                        <a:rPr lang="en-IN" sz="1800" kern="1200" dirty="0" err="1" smtClean="0">
                          <a:solidFill>
                            <a:schemeClr val="dk1"/>
                          </a:solidFill>
                          <a:latin typeface="+mn-lt"/>
                          <a:ea typeface="+mn-ea"/>
                          <a:cs typeface="+mn-cs"/>
                        </a:rPr>
                        <a:t>atrial</a:t>
                      </a:r>
                      <a:r>
                        <a:rPr lang="en-IN" sz="1800" kern="1200" dirty="0" smtClean="0">
                          <a:solidFill>
                            <a:schemeClr val="dk1"/>
                          </a:solidFill>
                          <a:latin typeface="+mn-lt"/>
                          <a:ea typeface="+mn-ea"/>
                          <a:cs typeface="+mn-cs"/>
                        </a:rPr>
                        <a:t> or ventricular </a:t>
                      </a:r>
                      <a:r>
                        <a:rPr lang="en-IN" sz="1800" kern="1200" dirty="0" err="1" smtClean="0">
                          <a:solidFill>
                            <a:schemeClr val="dk1"/>
                          </a:solidFill>
                          <a:latin typeface="+mn-lt"/>
                          <a:ea typeface="+mn-ea"/>
                          <a:cs typeface="+mn-cs"/>
                        </a:rPr>
                        <a:t>septal</a:t>
                      </a:r>
                      <a:r>
                        <a:rPr lang="en-IN" sz="1800" kern="1200" dirty="0" smtClean="0">
                          <a:solidFill>
                            <a:schemeClr val="dk1"/>
                          </a:solidFill>
                          <a:latin typeface="+mn-lt"/>
                          <a:ea typeface="+mn-ea"/>
                          <a:cs typeface="+mn-cs"/>
                        </a:rPr>
                        <a:t> defect, repaired </a:t>
                      </a:r>
                      <a:r>
                        <a:rPr lang="en-IN" sz="1800" kern="1200" dirty="0" err="1" smtClean="0">
                          <a:solidFill>
                            <a:schemeClr val="dk1"/>
                          </a:solidFill>
                          <a:latin typeface="+mn-lt"/>
                          <a:ea typeface="+mn-ea"/>
                          <a:cs typeface="+mn-cs"/>
                        </a:rPr>
                        <a:t>tetralogy</a:t>
                      </a:r>
                      <a:r>
                        <a:rPr lang="en-IN" sz="1800" kern="1200" dirty="0" smtClean="0">
                          <a:solidFill>
                            <a:schemeClr val="dk1"/>
                          </a:solidFill>
                          <a:latin typeface="+mn-lt"/>
                          <a:ea typeface="+mn-ea"/>
                          <a:cs typeface="+mn-cs"/>
                        </a:rPr>
                        <a:t> of </a:t>
                      </a:r>
                      <a:r>
                        <a:rPr lang="en-IN" sz="1800" kern="1200" dirty="0" err="1" smtClean="0">
                          <a:solidFill>
                            <a:schemeClr val="dk1"/>
                          </a:solidFill>
                          <a:latin typeface="+mn-lt"/>
                          <a:ea typeface="+mn-ea"/>
                          <a:cs typeface="+mn-cs"/>
                        </a:rPr>
                        <a:t>Fallot</a:t>
                      </a:r>
                      <a:r>
                        <a:rPr lang="en-IN" sz="1800" kern="1200" dirty="0" smtClean="0">
                          <a:solidFill>
                            <a:schemeClr val="dk1"/>
                          </a:solidFill>
                          <a:latin typeface="+mn-lt"/>
                          <a:ea typeface="+mn-ea"/>
                          <a:cs typeface="+mn-cs"/>
                        </a:rPr>
                        <a:t>, most arrhythmias</a:t>
                      </a:r>
                      <a:endParaRPr lang="en-IN" dirty="0"/>
                    </a:p>
                  </a:txBody>
                  <a:tcPr/>
                </a:tc>
              </a:tr>
              <a:tr h="1496658">
                <a:tc>
                  <a:txBody>
                    <a:bodyPr/>
                    <a:lstStyle/>
                    <a:p>
                      <a:r>
                        <a:rPr lang="en-IN" sz="1800" kern="1200" dirty="0" smtClean="0">
                          <a:solidFill>
                            <a:schemeClr val="dk1"/>
                          </a:solidFill>
                          <a:latin typeface="+mn-lt"/>
                          <a:ea typeface="+mn-ea"/>
                          <a:cs typeface="+mn-cs"/>
                        </a:rPr>
                        <a:t>II-III: Depending on patient</a:t>
                      </a:r>
                      <a:endParaRPr lang="en-IN" dirty="0"/>
                    </a:p>
                  </a:txBody>
                  <a:tcPr/>
                </a:tc>
                <a:tc>
                  <a:txBody>
                    <a:bodyPr/>
                    <a:lstStyle/>
                    <a:p>
                      <a:r>
                        <a:rPr lang="en-IN" sz="1800" kern="1200" dirty="0" smtClean="0">
                          <a:solidFill>
                            <a:schemeClr val="dk1"/>
                          </a:solidFill>
                          <a:latin typeface="+mn-lt"/>
                          <a:ea typeface="+mn-ea"/>
                          <a:cs typeface="+mn-cs"/>
                        </a:rPr>
                        <a:t>Mild ventricular impairment, heart transplantation, hypertrophic </a:t>
                      </a:r>
                      <a:r>
                        <a:rPr lang="en-IN" sz="1800" kern="1200" dirty="0" err="1" smtClean="0">
                          <a:solidFill>
                            <a:schemeClr val="dk1"/>
                          </a:solidFill>
                          <a:latin typeface="+mn-lt"/>
                          <a:ea typeface="+mn-ea"/>
                          <a:cs typeface="+mn-cs"/>
                        </a:rPr>
                        <a:t>cardiomyopathy</a:t>
                      </a:r>
                      <a:r>
                        <a:rPr lang="en-IN" sz="1800" kern="1200" dirty="0" smtClean="0">
                          <a:solidFill>
                            <a:schemeClr val="dk1"/>
                          </a:solidFill>
                          <a:latin typeface="+mn-lt"/>
                          <a:ea typeface="+mn-ea"/>
                          <a:cs typeface="+mn-cs"/>
                        </a:rPr>
                        <a:t>, native or tissue </a:t>
                      </a:r>
                      <a:r>
                        <a:rPr lang="en-IN" sz="1800" kern="1200" dirty="0" err="1" smtClean="0">
                          <a:solidFill>
                            <a:schemeClr val="dk1"/>
                          </a:solidFill>
                          <a:latin typeface="+mn-lt"/>
                          <a:ea typeface="+mn-ea"/>
                          <a:cs typeface="+mn-cs"/>
                        </a:rPr>
                        <a:t>valvular</a:t>
                      </a:r>
                      <a:r>
                        <a:rPr lang="en-IN" sz="1800" kern="1200" dirty="0" smtClean="0">
                          <a:solidFill>
                            <a:schemeClr val="dk1"/>
                          </a:solidFill>
                          <a:latin typeface="+mn-lt"/>
                          <a:ea typeface="+mn-ea"/>
                          <a:cs typeface="+mn-cs"/>
                        </a:rPr>
                        <a:t> heart disease not considered WHO I or IV, repaired </a:t>
                      </a:r>
                      <a:r>
                        <a:rPr lang="en-IN" sz="1800" kern="1200" dirty="0" err="1" smtClean="0">
                          <a:solidFill>
                            <a:schemeClr val="dk1"/>
                          </a:solidFill>
                          <a:latin typeface="+mn-lt"/>
                          <a:ea typeface="+mn-ea"/>
                          <a:cs typeface="+mn-cs"/>
                        </a:rPr>
                        <a:t>coarctation</a:t>
                      </a:r>
                      <a:r>
                        <a:rPr lang="en-IN" sz="1800" kern="1200" dirty="0" smtClean="0">
                          <a:solidFill>
                            <a:schemeClr val="dk1"/>
                          </a:solidFill>
                          <a:latin typeface="+mn-lt"/>
                          <a:ea typeface="+mn-ea"/>
                          <a:cs typeface="+mn-cs"/>
                        </a:rPr>
                        <a:t>, </a:t>
                      </a:r>
                      <a:r>
                        <a:rPr lang="en-IN" sz="1800" kern="1200" dirty="0" err="1" smtClean="0">
                          <a:solidFill>
                            <a:schemeClr val="dk1"/>
                          </a:solidFill>
                          <a:latin typeface="+mn-lt"/>
                          <a:ea typeface="+mn-ea"/>
                          <a:cs typeface="+mn-cs"/>
                        </a:rPr>
                        <a:t>Marfan</a:t>
                      </a:r>
                      <a:r>
                        <a:rPr lang="en-IN" sz="1800" kern="1200" dirty="0" smtClean="0">
                          <a:solidFill>
                            <a:schemeClr val="dk1"/>
                          </a:solidFill>
                          <a:latin typeface="+mn-lt"/>
                          <a:ea typeface="+mn-ea"/>
                          <a:cs typeface="+mn-cs"/>
                        </a:rPr>
                        <a:t> syndrome without aortic dilatation, bicuspid valve with aorta &lt;45 mm</a:t>
                      </a:r>
                      <a:endParaRPr lang="en-IN" dirty="0"/>
                    </a:p>
                  </a:txBody>
                  <a:tcPr/>
                </a:tc>
              </a:tr>
              <a:tr h="1216035">
                <a:tc>
                  <a:txBody>
                    <a:bodyPr/>
                    <a:lstStyle/>
                    <a:p>
                      <a:r>
                        <a:rPr lang="en-IN" sz="1800" kern="1200" dirty="0" smtClean="0">
                          <a:solidFill>
                            <a:schemeClr val="dk1"/>
                          </a:solidFill>
                          <a:latin typeface="+mn-lt"/>
                          <a:ea typeface="+mn-ea"/>
                          <a:cs typeface="+mn-cs"/>
                        </a:rPr>
                        <a:t>III : </a:t>
                      </a:r>
                      <a:r>
                        <a:rPr lang="en-IN" sz="1800" kern="1200" dirty="0" smtClean="0">
                          <a:solidFill>
                            <a:schemeClr val="dk1"/>
                          </a:solidFill>
                          <a:latin typeface="+mn-lt"/>
                          <a:ea typeface="+mn-ea"/>
                          <a:cs typeface="+mn-cs"/>
                        </a:rPr>
                        <a:t>Significantly increased risk of maternal mortality or severe morbidity</a:t>
                      </a:r>
                      <a:endParaRPr lang="en-IN" dirty="0"/>
                    </a:p>
                  </a:txBody>
                  <a:tcPr/>
                </a:tc>
                <a:tc>
                  <a:txBody>
                    <a:bodyPr/>
                    <a:lstStyle/>
                    <a:p>
                      <a:r>
                        <a:rPr lang="en-IN" sz="1800" kern="1200" dirty="0" smtClean="0">
                          <a:solidFill>
                            <a:schemeClr val="dk1"/>
                          </a:solidFill>
                          <a:latin typeface="+mn-lt"/>
                          <a:ea typeface="+mn-ea"/>
                          <a:cs typeface="+mn-cs"/>
                        </a:rPr>
                        <a:t>Mechanical valve, systemic right ventricle, </a:t>
                      </a:r>
                      <a:r>
                        <a:rPr lang="en-IN" sz="1800" kern="1200" dirty="0" err="1" smtClean="0">
                          <a:solidFill>
                            <a:schemeClr val="dk1"/>
                          </a:solidFill>
                          <a:latin typeface="+mn-lt"/>
                          <a:ea typeface="+mn-ea"/>
                          <a:cs typeface="+mn-cs"/>
                        </a:rPr>
                        <a:t>Fontan</a:t>
                      </a:r>
                      <a:r>
                        <a:rPr lang="en-IN" sz="1800" kern="1200" dirty="0" smtClean="0">
                          <a:solidFill>
                            <a:schemeClr val="dk1"/>
                          </a:solidFill>
                          <a:latin typeface="+mn-lt"/>
                          <a:ea typeface="+mn-ea"/>
                          <a:cs typeface="+mn-cs"/>
                        </a:rPr>
                        <a:t> circulation, unrepaired cyanotic heart disease, other complex CHD, </a:t>
                      </a:r>
                      <a:r>
                        <a:rPr lang="en-IN" sz="1800" kern="1200" dirty="0" err="1" smtClean="0">
                          <a:solidFill>
                            <a:schemeClr val="dk1"/>
                          </a:solidFill>
                          <a:latin typeface="+mn-lt"/>
                          <a:ea typeface="+mn-ea"/>
                          <a:cs typeface="+mn-cs"/>
                        </a:rPr>
                        <a:t>Marfan</a:t>
                      </a:r>
                      <a:r>
                        <a:rPr lang="en-IN" sz="1800" kern="1200" dirty="0" smtClean="0">
                          <a:solidFill>
                            <a:schemeClr val="dk1"/>
                          </a:solidFill>
                          <a:latin typeface="+mn-lt"/>
                          <a:ea typeface="+mn-ea"/>
                          <a:cs typeface="+mn-cs"/>
                        </a:rPr>
                        <a:t> syndrome with aorta 40–45 mm, bicuspid aortic valve with aorta 45–50 mm</a:t>
                      </a:r>
                      <a:endParaRPr lang="en-IN" dirty="0"/>
                    </a:p>
                  </a:txBody>
                  <a:tcPr/>
                </a:tc>
              </a:tr>
              <a:tr h="1777282">
                <a:tc>
                  <a:txBody>
                    <a:bodyPr/>
                    <a:lstStyle/>
                    <a:p>
                      <a:r>
                        <a:rPr lang="en-IN" sz="1800" kern="1200" dirty="0" smtClean="0">
                          <a:solidFill>
                            <a:schemeClr val="dk1"/>
                          </a:solidFill>
                          <a:latin typeface="+mn-lt"/>
                          <a:ea typeface="+mn-ea"/>
                          <a:cs typeface="+mn-cs"/>
                        </a:rPr>
                        <a:t>IV: Pregnancy is contraindicated</a:t>
                      </a:r>
                      <a:endParaRPr lang="en-IN" dirty="0"/>
                    </a:p>
                  </a:txBody>
                  <a:tcPr/>
                </a:tc>
                <a:tc>
                  <a:txBody>
                    <a:bodyPr/>
                    <a:lstStyle/>
                    <a:p>
                      <a:pPr lvl="0"/>
                      <a:r>
                        <a:rPr lang="en-IN" sz="1800" kern="1200" dirty="0" smtClean="0">
                          <a:solidFill>
                            <a:schemeClr val="dk1"/>
                          </a:solidFill>
                          <a:latin typeface="+mn-lt"/>
                          <a:ea typeface="+mn-ea"/>
                          <a:cs typeface="+mn-cs"/>
                        </a:rPr>
                        <a:t>P.H/</a:t>
                      </a:r>
                      <a:r>
                        <a:rPr lang="en-IN" sz="1800" kern="1200" dirty="0" err="1" smtClean="0">
                          <a:solidFill>
                            <a:schemeClr val="dk1"/>
                          </a:solidFill>
                          <a:latin typeface="+mn-lt"/>
                          <a:ea typeface="+mn-ea"/>
                          <a:cs typeface="+mn-cs"/>
                        </a:rPr>
                        <a:t>Eisenmenger</a:t>
                      </a:r>
                      <a:r>
                        <a:rPr lang="en-IN" sz="1800" kern="1200" dirty="0" smtClean="0">
                          <a:solidFill>
                            <a:schemeClr val="dk1"/>
                          </a:solidFill>
                          <a:latin typeface="+mn-lt"/>
                          <a:ea typeface="+mn-ea"/>
                          <a:cs typeface="+mn-cs"/>
                        </a:rPr>
                        <a:t> syndrome, systemic ventricular ejection fraction &lt;30% or systemic ventricular dysfunction with NYHA class III–IV. Severe MS, severe symptomatic AS, </a:t>
                      </a:r>
                      <a:r>
                        <a:rPr lang="en-IN" sz="1800" kern="1200" dirty="0" err="1" smtClean="0">
                          <a:solidFill>
                            <a:schemeClr val="dk1"/>
                          </a:solidFill>
                          <a:latin typeface="+mn-lt"/>
                          <a:ea typeface="+mn-ea"/>
                          <a:cs typeface="+mn-cs"/>
                        </a:rPr>
                        <a:t>Marfan</a:t>
                      </a:r>
                      <a:r>
                        <a:rPr lang="en-IN" sz="1800" kern="1200" dirty="0" smtClean="0">
                          <a:solidFill>
                            <a:schemeClr val="dk1"/>
                          </a:solidFill>
                          <a:latin typeface="+mn-lt"/>
                          <a:ea typeface="+mn-ea"/>
                          <a:cs typeface="+mn-cs"/>
                        </a:rPr>
                        <a:t> syndrome with aorta &gt;45 mm,  </a:t>
                      </a:r>
                    </a:p>
                    <a:p>
                      <a:endParaRPr lang="en-IN"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0"/>
            <a:ext cx="9905998" cy="714356"/>
          </a:xfrm>
        </p:spPr>
        <p:txBody>
          <a:bodyPr>
            <a:normAutofit/>
          </a:bodyPr>
          <a:lstStyle/>
          <a:p>
            <a:r>
              <a:rPr lang="en-IN" sz="2800" b="1" dirty="0" smtClean="0">
                <a:solidFill>
                  <a:srgbClr val="FFFF00"/>
                </a:solidFill>
              </a:rPr>
              <a:t>ZAHARA RISK </a:t>
            </a:r>
            <a:r>
              <a:rPr lang="en-IN" sz="2000" dirty="0" smtClean="0">
                <a:solidFill>
                  <a:srgbClr val="FFFF00"/>
                </a:solidFill>
              </a:rPr>
              <a:t>SCORE</a:t>
            </a:r>
            <a:r>
              <a:rPr lang="en-IN" sz="2000" i="1" dirty="0" smtClean="0">
                <a:solidFill>
                  <a:srgbClr val="FFFF00"/>
                </a:solidFill>
              </a:rPr>
              <a:t>(</a:t>
            </a:r>
            <a:r>
              <a:rPr lang="en-IN" sz="2000" i="1" dirty="0" err="1" smtClean="0">
                <a:solidFill>
                  <a:srgbClr val="FFFF00"/>
                </a:solidFill>
              </a:rPr>
              <a:t>Zwangerschapp</a:t>
            </a:r>
            <a:r>
              <a:rPr lang="en-IN" sz="2000" i="1" dirty="0" smtClean="0">
                <a:solidFill>
                  <a:srgbClr val="FFFF00"/>
                </a:solidFill>
              </a:rPr>
              <a:t> </a:t>
            </a:r>
            <a:r>
              <a:rPr lang="en-IN" sz="2000" i="1" dirty="0" err="1" smtClean="0">
                <a:solidFill>
                  <a:srgbClr val="FFFF00"/>
                </a:solidFill>
              </a:rPr>
              <a:t>bij</a:t>
            </a:r>
            <a:r>
              <a:rPr lang="en-IN" sz="2000" i="1" dirty="0" smtClean="0">
                <a:solidFill>
                  <a:srgbClr val="FFFF00"/>
                </a:solidFill>
              </a:rPr>
              <a:t> </a:t>
            </a:r>
            <a:r>
              <a:rPr lang="en-IN" sz="2000" i="1" dirty="0" err="1" smtClean="0">
                <a:solidFill>
                  <a:srgbClr val="FFFF00"/>
                </a:solidFill>
              </a:rPr>
              <a:t>S</a:t>
            </a:r>
            <a:r>
              <a:rPr lang="en-IN" sz="2000" b="1" i="1" dirty="0" err="1" smtClean="0">
                <a:solidFill>
                  <a:srgbClr val="FFFF00"/>
                </a:solidFill>
              </a:rPr>
              <a:t>A</a:t>
            </a:r>
            <a:r>
              <a:rPr lang="en-IN" sz="2000" i="1" dirty="0" err="1" smtClean="0">
                <a:solidFill>
                  <a:srgbClr val="FFFF00"/>
                </a:solidFill>
              </a:rPr>
              <a:t>angeboren</a:t>
            </a:r>
            <a:r>
              <a:rPr lang="en-IN" sz="2000" b="1" i="1" dirty="0" smtClean="0">
                <a:solidFill>
                  <a:srgbClr val="FFFF00"/>
                </a:solidFill>
              </a:rPr>
              <a:t> </a:t>
            </a:r>
            <a:r>
              <a:rPr lang="en-IN" sz="2000" b="1" i="1" dirty="0" err="1" smtClean="0">
                <a:solidFill>
                  <a:srgbClr val="FFFF00"/>
                </a:solidFill>
              </a:rPr>
              <a:t>HARtA</a:t>
            </a:r>
            <a:r>
              <a:rPr lang="en-IN" sz="2000" i="1" dirty="0" err="1" smtClean="0">
                <a:solidFill>
                  <a:srgbClr val="FFFF00"/>
                </a:solidFill>
              </a:rPr>
              <a:t>wijkingen</a:t>
            </a:r>
            <a:r>
              <a:rPr lang="en-IN" sz="2000" b="1" i="1" dirty="0" smtClean="0">
                <a:solidFill>
                  <a:srgbClr val="FFFF00"/>
                </a:solidFill>
              </a:rPr>
              <a:t>) </a:t>
            </a:r>
            <a:r>
              <a:rPr lang="en-IN" sz="2000" b="1" dirty="0" smtClean="0">
                <a:solidFill>
                  <a:srgbClr val="FFFF00"/>
                </a:solidFill>
              </a:rPr>
              <a:t>  </a:t>
            </a:r>
            <a:endParaRPr lang="en-IN" sz="2000" dirty="0">
              <a:solidFill>
                <a:srgbClr val="FFFF00"/>
              </a:solidFill>
            </a:endParaRPr>
          </a:p>
        </p:txBody>
      </p:sp>
      <p:graphicFrame>
        <p:nvGraphicFramePr>
          <p:cNvPr id="4" name="Content Placeholder 3"/>
          <p:cNvGraphicFramePr>
            <a:graphicFrameLocks noGrp="1"/>
          </p:cNvGraphicFramePr>
          <p:nvPr>
            <p:ph idx="1"/>
          </p:nvPr>
        </p:nvGraphicFramePr>
        <p:xfrm>
          <a:off x="1141413" y="500044"/>
          <a:ext cx="9906000" cy="6925641"/>
        </p:xfrm>
        <a:graphic>
          <a:graphicData uri="http://schemas.openxmlformats.org/drawingml/2006/table">
            <a:tbl>
              <a:tblPr firstRow="1" bandRow="1">
                <a:tableStyleId>{5C22544A-7EE6-4342-B048-85BDC9FD1C3A}</a:tableStyleId>
              </a:tblPr>
              <a:tblGrid>
                <a:gridCol w="3302000"/>
                <a:gridCol w="3302000"/>
                <a:gridCol w="3302000"/>
              </a:tblGrid>
              <a:tr h="964125">
                <a:tc>
                  <a:txBody>
                    <a:bodyPr/>
                    <a:lstStyle/>
                    <a:p>
                      <a:r>
                        <a:rPr lang="en-IN" sz="1800" b="1" kern="1200" dirty="0" smtClean="0">
                          <a:solidFill>
                            <a:schemeClr val="lt1"/>
                          </a:solidFill>
                          <a:latin typeface="+mn-lt"/>
                          <a:ea typeface="+mn-ea"/>
                          <a:cs typeface="+mn-cs"/>
                        </a:rPr>
                        <a:t>Risk Factor and Weight</a:t>
                      </a:r>
                      <a:endParaRPr lang="en-IN" dirty="0"/>
                    </a:p>
                  </a:txBody>
                  <a:tcPr/>
                </a:tc>
                <a:tc>
                  <a:txBody>
                    <a:bodyPr/>
                    <a:lstStyle/>
                    <a:p>
                      <a:r>
                        <a:rPr lang="en-IN" sz="1800" b="1" kern="1200" smtClean="0">
                          <a:solidFill>
                            <a:schemeClr val="lt1"/>
                          </a:solidFill>
                          <a:latin typeface="+mn-lt"/>
                          <a:ea typeface="+mn-ea"/>
                          <a:cs typeface="+mn-cs"/>
                        </a:rPr>
                        <a:t>Points</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1" kern="1200" dirty="0" smtClean="0">
                          <a:solidFill>
                            <a:schemeClr val="lt1"/>
                          </a:solidFill>
                          <a:latin typeface="+mn-lt"/>
                          <a:ea typeface="+mn-ea"/>
                          <a:cs typeface="+mn-cs"/>
                        </a:rPr>
                        <a:t>Score and Risk of Cardiac Complications</a:t>
                      </a:r>
                    </a:p>
                    <a:p>
                      <a:endParaRPr lang="en-IN" dirty="0"/>
                    </a:p>
                  </a:txBody>
                  <a:tcPr/>
                </a:tc>
              </a:tr>
              <a:tr h="674887">
                <a:tc>
                  <a:txBody>
                    <a:bodyPr/>
                    <a:lstStyle/>
                    <a:p>
                      <a:r>
                        <a:rPr lang="en-IN" sz="1800" kern="1200" dirty="0" smtClean="0">
                          <a:solidFill>
                            <a:schemeClr val="dk1"/>
                          </a:solidFill>
                          <a:latin typeface="+mn-lt"/>
                          <a:ea typeface="+mn-ea"/>
                          <a:cs typeface="+mn-cs"/>
                        </a:rPr>
                        <a:t>History of arrhythmia</a:t>
                      </a:r>
                      <a:endParaRPr lang="en-IN" dirty="0"/>
                    </a:p>
                  </a:txBody>
                  <a:tcPr/>
                </a:tc>
                <a:tc>
                  <a:txBody>
                    <a:bodyPr/>
                    <a:lstStyle/>
                    <a:p>
                      <a:r>
                        <a:rPr lang="en-IN" sz="1800" kern="1200" smtClean="0">
                          <a:solidFill>
                            <a:schemeClr val="dk1"/>
                          </a:solidFill>
                          <a:latin typeface="+mn-lt"/>
                          <a:ea typeface="+mn-ea"/>
                          <a:cs typeface="+mn-cs"/>
                        </a:rPr>
                        <a:t>1.5</a:t>
                      </a:r>
                      <a:endParaRPr lang="en-IN" dirty="0"/>
                    </a:p>
                  </a:txBody>
                  <a:tcPr/>
                </a:tc>
                <a:tc>
                  <a:txBody>
                    <a:bodyPr/>
                    <a:lstStyle/>
                    <a:p>
                      <a:r>
                        <a:rPr lang="en-IN" sz="1800" kern="1200" dirty="0" smtClean="0">
                          <a:solidFill>
                            <a:schemeClr val="dk1"/>
                          </a:solidFill>
                          <a:latin typeface="+mn-lt"/>
                          <a:ea typeface="+mn-ea"/>
                          <a:cs typeface="+mn-cs"/>
                        </a:rPr>
                        <a:t>0-0.5: 2.9% risk</a:t>
                      </a:r>
                      <a:br>
                        <a:rPr lang="en-IN" sz="1800" kern="1200" dirty="0" smtClean="0">
                          <a:solidFill>
                            <a:schemeClr val="dk1"/>
                          </a:solidFill>
                          <a:latin typeface="+mn-lt"/>
                          <a:ea typeface="+mn-ea"/>
                          <a:cs typeface="+mn-cs"/>
                        </a:rPr>
                      </a:br>
                      <a:r>
                        <a:rPr lang="en-IN" sz="1800" kern="1200" dirty="0" smtClean="0">
                          <a:solidFill>
                            <a:schemeClr val="dk1"/>
                          </a:solidFill>
                          <a:latin typeface="+mn-lt"/>
                          <a:ea typeface="+mn-ea"/>
                          <a:cs typeface="+mn-cs"/>
                        </a:rPr>
                        <a:t>0.51-1.5: 7.5% risk</a:t>
                      </a:r>
                      <a:endParaRPr lang="en-IN" dirty="0"/>
                    </a:p>
                  </a:txBody>
                  <a:tcPr/>
                </a:tc>
              </a:tr>
              <a:tr h="674887">
                <a:tc>
                  <a:txBody>
                    <a:bodyPr/>
                    <a:lstStyle/>
                    <a:p>
                      <a:r>
                        <a:rPr lang="en-IN" sz="1800" kern="1200" dirty="0" smtClean="0">
                          <a:solidFill>
                            <a:schemeClr val="dk1"/>
                          </a:solidFill>
                          <a:latin typeface="+mn-lt"/>
                          <a:ea typeface="+mn-ea"/>
                          <a:cs typeface="+mn-cs"/>
                        </a:rPr>
                        <a:t>Cardiac medication prior to pregnancy</a:t>
                      </a:r>
                      <a:endParaRPr lang="en-IN" dirty="0"/>
                    </a:p>
                  </a:txBody>
                  <a:tcPr/>
                </a:tc>
                <a:tc>
                  <a:txBody>
                    <a:bodyPr/>
                    <a:lstStyle/>
                    <a:p>
                      <a:r>
                        <a:rPr lang="en-IN" sz="1800" kern="1200" smtClean="0">
                          <a:solidFill>
                            <a:schemeClr val="dk1"/>
                          </a:solidFill>
                          <a:latin typeface="+mn-lt"/>
                          <a:ea typeface="+mn-ea"/>
                          <a:cs typeface="+mn-cs"/>
                        </a:rPr>
                        <a:t>1.5</a:t>
                      </a:r>
                      <a:endParaRPr lang="en-IN" dirty="0"/>
                    </a:p>
                  </a:txBody>
                  <a:tcPr/>
                </a:tc>
                <a:tc>
                  <a:txBody>
                    <a:bodyPr/>
                    <a:lstStyle/>
                    <a:p>
                      <a:endParaRPr lang="en-IN"/>
                    </a:p>
                  </a:txBody>
                  <a:tcPr/>
                </a:tc>
              </a:tr>
              <a:tr h="669535">
                <a:tc>
                  <a:txBody>
                    <a:bodyPr/>
                    <a:lstStyle/>
                    <a:p>
                      <a:r>
                        <a:rPr lang="en-IN" sz="1800" kern="1200" dirty="0" smtClean="0">
                          <a:solidFill>
                            <a:schemeClr val="dk1"/>
                          </a:solidFill>
                          <a:latin typeface="+mn-lt"/>
                          <a:ea typeface="+mn-ea"/>
                          <a:cs typeface="+mn-cs"/>
                        </a:rPr>
                        <a:t>NYHA Class ≥II</a:t>
                      </a:r>
                      <a:endParaRPr lang="en-IN" dirty="0"/>
                    </a:p>
                  </a:txBody>
                  <a:tcPr/>
                </a:tc>
                <a:tc>
                  <a:txBody>
                    <a:bodyPr/>
                    <a:lstStyle/>
                    <a:p>
                      <a:r>
                        <a:rPr lang="en-IN" sz="1800" kern="1200" smtClean="0">
                          <a:solidFill>
                            <a:schemeClr val="dk1"/>
                          </a:solidFill>
                          <a:latin typeface="+mn-lt"/>
                          <a:ea typeface="+mn-ea"/>
                          <a:cs typeface="+mn-cs"/>
                        </a:rPr>
                        <a:t>0.75</a:t>
                      </a:r>
                      <a:endParaRPr lang="en-IN" dirty="0"/>
                    </a:p>
                  </a:txBody>
                  <a:tcPr/>
                </a:tc>
                <a:tc>
                  <a:txBody>
                    <a:bodyPr/>
                    <a:lstStyle/>
                    <a:p>
                      <a:r>
                        <a:rPr lang="en-IN" sz="1800" kern="1200" dirty="0" smtClean="0">
                          <a:solidFill>
                            <a:schemeClr val="dk1"/>
                          </a:solidFill>
                          <a:latin typeface="+mn-lt"/>
                          <a:ea typeface="+mn-ea"/>
                          <a:cs typeface="+mn-cs"/>
                        </a:rPr>
                        <a:t>1.51-2.5: 17.5% risk</a:t>
                      </a:r>
                      <a:endParaRPr lang="en-IN" dirty="0"/>
                    </a:p>
                  </a:txBody>
                  <a:tcPr/>
                </a:tc>
              </a:tr>
              <a:tr h="669535">
                <a:tc>
                  <a:txBody>
                    <a:bodyPr/>
                    <a:lstStyle/>
                    <a:p>
                      <a:r>
                        <a:rPr lang="en-IN" sz="1800" kern="1200" dirty="0" smtClean="0">
                          <a:solidFill>
                            <a:schemeClr val="dk1"/>
                          </a:solidFill>
                          <a:latin typeface="+mn-lt"/>
                          <a:ea typeface="+mn-ea"/>
                          <a:cs typeface="+mn-cs"/>
                        </a:rPr>
                        <a:t>Left heart obstruction</a:t>
                      </a:r>
                      <a:endParaRPr lang="en-IN" dirty="0"/>
                    </a:p>
                  </a:txBody>
                  <a:tcPr/>
                </a:tc>
                <a:tc>
                  <a:txBody>
                    <a:bodyPr/>
                    <a:lstStyle/>
                    <a:p>
                      <a:r>
                        <a:rPr lang="en-IN" sz="1800" kern="1200" smtClean="0">
                          <a:solidFill>
                            <a:schemeClr val="dk1"/>
                          </a:solidFill>
                          <a:latin typeface="+mn-lt"/>
                          <a:ea typeface="+mn-ea"/>
                          <a:cs typeface="+mn-cs"/>
                        </a:rPr>
                        <a:t>2.5</a:t>
                      </a:r>
                      <a:endParaRPr lang="en-IN" dirty="0"/>
                    </a:p>
                  </a:txBody>
                  <a:tcPr/>
                </a:tc>
                <a:tc>
                  <a:txBody>
                    <a:bodyPr/>
                    <a:lstStyle/>
                    <a:p>
                      <a:endParaRPr lang="en-IN"/>
                    </a:p>
                  </a:txBody>
                  <a:tcPr/>
                </a:tc>
              </a:tr>
              <a:tr h="964125">
                <a:tc>
                  <a:txBody>
                    <a:bodyPr/>
                    <a:lstStyle/>
                    <a:p>
                      <a:r>
                        <a:rPr lang="en-IN" sz="1800" kern="1200" dirty="0" smtClean="0">
                          <a:solidFill>
                            <a:schemeClr val="dk1"/>
                          </a:solidFill>
                          <a:latin typeface="+mn-lt"/>
                          <a:ea typeface="+mn-ea"/>
                          <a:cs typeface="+mn-cs"/>
                        </a:rPr>
                        <a:t>Systemic </a:t>
                      </a:r>
                      <a:r>
                        <a:rPr lang="en-IN" sz="1800" kern="1200" dirty="0" err="1" smtClean="0">
                          <a:solidFill>
                            <a:schemeClr val="dk1"/>
                          </a:solidFill>
                          <a:latin typeface="+mn-lt"/>
                          <a:ea typeface="+mn-ea"/>
                          <a:cs typeface="+mn-cs"/>
                        </a:rPr>
                        <a:t>atrioventricular</a:t>
                      </a:r>
                      <a:r>
                        <a:rPr lang="en-IN" sz="1800" kern="1200" dirty="0" smtClean="0">
                          <a:solidFill>
                            <a:schemeClr val="dk1"/>
                          </a:solidFill>
                          <a:latin typeface="+mn-lt"/>
                          <a:ea typeface="+mn-ea"/>
                          <a:cs typeface="+mn-cs"/>
                        </a:rPr>
                        <a:t> valve regurgitation (moderate or severe)</a:t>
                      </a:r>
                      <a:endParaRPr lang="en-IN" dirty="0"/>
                    </a:p>
                  </a:txBody>
                  <a:tcPr/>
                </a:tc>
                <a:tc>
                  <a:txBody>
                    <a:bodyPr/>
                    <a:lstStyle/>
                    <a:p>
                      <a:r>
                        <a:rPr lang="en-IN" sz="1800" kern="1200" smtClean="0">
                          <a:solidFill>
                            <a:schemeClr val="dk1"/>
                          </a:solidFill>
                          <a:latin typeface="+mn-lt"/>
                          <a:ea typeface="+mn-ea"/>
                          <a:cs typeface="+mn-cs"/>
                        </a:rPr>
                        <a:t>0.75</a:t>
                      </a:r>
                      <a:endParaRPr lang="en-IN" dirty="0"/>
                    </a:p>
                  </a:txBody>
                  <a:tcPr/>
                </a:tc>
                <a:tc>
                  <a:txBody>
                    <a:bodyPr/>
                    <a:lstStyle/>
                    <a:p>
                      <a:r>
                        <a:rPr lang="en-IN" sz="1800" kern="1200" dirty="0" smtClean="0">
                          <a:solidFill>
                            <a:schemeClr val="dk1"/>
                          </a:solidFill>
                          <a:latin typeface="+mn-lt"/>
                          <a:ea typeface="+mn-ea"/>
                          <a:cs typeface="+mn-cs"/>
                        </a:rPr>
                        <a:t>2.51-3.5: 43.1% risk</a:t>
                      </a:r>
                      <a:endParaRPr lang="en-IN" dirty="0"/>
                    </a:p>
                  </a:txBody>
                  <a:tcPr/>
                </a:tc>
              </a:tr>
              <a:tr h="964125">
                <a:tc>
                  <a:txBody>
                    <a:bodyPr/>
                    <a:lstStyle/>
                    <a:p>
                      <a:r>
                        <a:rPr lang="en-IN" sz="1800" kern="1200" dirty="0" err="1" smtClean="0">
                          <a:solidFill>
                            <a:schemeClr val="dk1"/>
                          </a:solidFill>
                          <a:latin typeface="+mn-lt"/>
                          <a:ea typeface="+mn-ea"/>
                          <a:cs typeface="+mn-cs"/>
                        </a:rPr>
                        <a:t>Pulmonic</a:t>
                      </a:r>
                      <a:r>
                        <a:rPr lang="en-IN" sz="1800" kern="1200" dirty="0" smtClean="0">
                          <a:solidFill>
                            <a:schemeClr val="dk1"/>
                          </a:solidFill>
                          <a:latin typeface="+mn-lt"/>
                          <a:ea typeface="+mn-ea"/>
                          <a:cs typeface="+mn-cs"/>
                        </a:rPr>
                        <a:t> </a:t>
                      </a:r>
                      <a:r>
                        <a:rPr lang="en-IN" sz="1800" kern="1200" dirty="0" err="1" smtClean="0">
                          <a:solidFill>
                            <a:schemeClr val="dk1"/>
                          </a:solidFill>
                          <a:latin typeface="+mn-lt"/>
                          <a:ea typeface="+mn-ea"/>
                          <a:cs typeface="+mn-cs"/>
                        </a:rPr>
                        <a:t>atrioventricular</a:t>
                      </a:r>
                      <a:r>
                        <a:rPr lang="en-IN" sz="1800" kern="1200" dirty="0" smtClean="0">
                          <a:solidFill>
                            <a:schemeClr val="dk1"/>
                          </a:solidFill>
                          <a:latin typeface="+mn-lt"/>
                          <a:ea typeface="+mn-ea"/>
                          <a:cs typeface="+mn-cs"/>
                        </a:rPr>
                        <a:t> valve regurgitation (moderate or severe)</a:t>
                      </a:r>
                      <a:endParaRPr lang="en-IN" dirty="0"/>
                    </a:p>
                  </a:txBody>
                  <a:tcPr/>
                </a:tc>
                <a:tc>
                  <a:txBody>
                    <a:bodyPr/>
                    <a:lstStyle/>
                    <a:p>
                      <a:r>
                        <a:rPr lang="en-IN" sz="1800" kern="1200" smtClean="0">
                          <a:solidFill>
                            <a:schemeClr val="dk1"/>
                          </a:solidFill>
                          <a:latin typeface="+mn-lt"/>
                          <a:ea typeface="+mn-ea"/>
                          <a:cs typeface="+mn-cs"/>
                        </a:rPr>
                        <a:t>0.75</a:t>
                      </a:r>
                      <a:endParaRPr lang="en-IN" dirty="0"/>
                    </a:p>
                  </a:txBody>
                  <a:tcPr/>
                </a:tc>
                <a:tc>
                  <a:txBody>
                    <a:bodyPr/>
                    <a:lstStyle/>
                    <a:p>
                      <a:endParaRPr lang="en-IN" dirty="0"/>
                    </a:p>
                  </a:txBody>
                  <a:tcPr/>
                </a:tc>
              </a:tr>
              <a:tr h="669535">
                <a:tc>
                  <a:txBody>
                    <a:bodyPr/>
                    <a:lstStyle/>
                    <a:p>
                      <a:r>
                        <a:rPr lang="en-IN" sz="1800" kern="1200" dirty="0" smtClean="0">
                          <a:solidFill>
                            <a:schemeClr val="dk1"/>
                          </a:solidFill>
                          <a:latin typeface="+mn-lt"/>
                          <a:ea typeface="+mn-ea"/>
                          <a:cs typeface="+mn-cs"/>
                        </a:rPr>
                        <a:t>Mechanical valve prosthesis</a:t>
                      </a:r>
                      <a:endParaRPr lang="en-IN" dirty="0"/>
                    </a:p>
                  </a:txBody>
                  <a:tcPr/>
                </a:tc>
                <a:tc>
                  <a:txBody>
                    <a:bodyPr/>
                    <a:lstStyle/>
                    <a:p>
                      <a:r>
                        <a:rPr lang="en-IN" sz="1800" kern="1200" smtClean="0">
                          <a:solidFill>
                            <a:schemeClr val="dk1"/>
                          </a:solidFill>
                          <a:latin typeface="+mn-lt"/>
                          <a:ea typeface="+mn-ea"/>
                          <a:cs typeface="+mn-cs"/>
                        </a:rPr>
                        <a:t>4.25</a:t>
                      </a:r>
                      <a:endParaRPr lang="en-IN" dirty="0"/>
                    </a:p>
                  </a:txBody>
                  <a:tcPr/>
                </a:tc>
                <a:tc>
                  <a:txBody>
                    <a:bodyPr/>
                    <a:lstStyle/>
                    <a:p>
                      <a:r>
                        <a:rPr lang="en-IN" sz="1800" kern="1200" dirty="0" smtClean="0">
                          <a:solidFill>
                            <a:schemeClr val="dk1"/>
                          </a:solidFill>
                          <a:latin typeface="+mn-lt"/>
                          <a:ea typeface="+mn-ea"/>
                          <a:cs typeface="+mn-cs"/>
                        </a:rPr>
                        <a:t>&gt;3.51: 70% risk</a:t>
                      </a:r>
                      <a:endParaRPr lang="en-IN" dirty="0"/>
                    </a:p>
                  </a:txBody>
                  <a:tcPr/>
                </a:tc>
              </a:tr>
              <a:tr h="674887">
                <a:tc>
                  <a:txBody>
                    <a:bodyPr/>
                    <a:lstStyle/>
                    <a:p>
                      <a:r>
                        <a:rPr lang="en-IN" sz="1800" kern="1200" dirty="0" smtClean="0">
                          <a:solidFill>
                            <a:schemeClr val="dk1"/>
                          </a:solidFill>
                          <a:latin typeface="+mn-lt"/>
                          <a:ea typeface="+mn-ea"/>
                          <a:cs typeface="+mn-cs"/>
                        </a:rPr>
                        <a:t>Cyanotic heart disease (corrected or uncorrected)</a:t>
                      </a:r>
                      <a:endParaRPr lang="en-IN" dirty="0"/>
                    </a:p>
                  </a:txBody>
                  <a:tcPr/>
                </a:tc>
                <a:tc>
                  <a:txBody>
                    <a:bodyPr/>
                    <a:lstStyle/>
                    <a:p>
                      <a:r>
                        <a:rPr lang="en-IN" sz="1800" kern="1200" dirty="0" smtClean="0">
                          <a:solidFill>
                            <a:schemeClr val="dk1"/>
                          </a:solidFill>
                          <a:latin typeface="+mn-lt"/>
                          <a:ea typeface="+mn-ea"/>
                          <a:cs typeface="+mn-cs"/>
                        </a:rPr>
                        <a:t>1.0</a:t>
                      </a:r>
                      <a:endParaRPr lang="en-IN" dirty="0"/>
                    </a:p>
                  </a:txBody>
                  <a:tcPr/>
                </a:tc>
                <a:tc>
                  <a:txBody>
                    <a:bodyPr/>
                    <a:lstStyle/>
                    <a:p>
                      <a:endParaRPr lang="en-IN"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1413" y="1142984"/>
            <a:ext cx="9905998" cy="2000264"/>
          </a:xfrm>
        </p:spPr>
        <p:txBody>
          <a:bodyPr/>
          <a:lstStyle/>
          <a:p>
            <a:pPr lvl="0"/>
            <a:r>
              <a:rPr lang="en-IN" sz="4800" dirty="0" smtClean="0">
                <a:solidFill>
                  <a:srgbClr val="FFFF00"/>
                </a:solidFill>
              </a:rPr>
              <a:t>How do you classify the severity of Mitral </a:t>
            </a:r>
            <a:r>
              <a:rPr lang="en-IN" sz="4800" dirty="0" err="1" smtClean="0">
                <a:solidFill>
                  <a:srgbClr val="FFFF00"/>
                </a:solidFill>
              </a:rPr>
              <a:t>Stenosis</a:t>
            </a:r>
            <a:r>
              <a:rPr lang="en-IN" sz="4800" dirty="0" smtClean="0">
                <a:solidFill>
                  <a:srgbClr val="FFFF00"/>
                </a:solidFill>
              </a:rPr>
              <a:t>?</a:t>
            </a:r>
            <a:r>
              <a:rPr lang="en-IN" dirty="0" smtClean="0">
                <a:solidFill>
                  <a:srgbClr val="FFFF00"/>
                </a:solidFill>
              </a:rPr>
              <a:t/>
            </a:r>
            <a:br>
              <a:rPr lang="en-IN" dirty="0" smtClean="0">
                <a:solidFill>
                  <a:srgbClr val="FFFF00"/>
                </a:solidFill>
              </a:rPr>
            </a:br>
            <a:endParaRPr lang="en-IN" dirty="0">
              <a:solidFill>
                <a:srgbClr val="FFFF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85728"/>
            <a:ext cx="9905998" cy="1000132"/>
          </a:xfrm>
        </p:spPr>
        <p:txBody>
          <a:bodyPr/>
          <a:lstStyle/>
          <a:p>
            <a:r>
              <a:rPr lang="en-IN" dirty="0" smtClean="0">
                <a:solidFill>
                  <a:srgbClr val="FFFF00"/>
                </a:solidFill>
              </a:rPr>
              <a:t>Severity  of  Grading of  Mitral </a:t>
            </a:r>
            <a:r>
              <a:rPr lang="en-IN" dirty="0" err="1" smtClean="0">
                <a:solidFill>
                  <a:srgbClr val="FFFF00"/>
                </a:solidFill>
              </a:rPr>
              <a:t>Stenosis</a:t>
            </a:r>
            <a:endParaRPr lang="en-IN" dirty="0">
              <a:solidFill>
                <a:srgbClr val="FFFF00"/>
              </a:solidFill>
            </a:endParaRPr>
          </a:p>
        </p:txBody>
      </p:sp>
      <p:graphicFrame>
        <p:nvGraphicFramePr>
          <p:cNvPr id="4" name="Content Placeholder 3"/>
          <p:cNvGraphicFramePr>
            <a:graphicFrameLocks noGrp="1"/>
          </p:cNvGraphicFramePr>
          <p:nvPr>
            <p:ph idx="1"/>
          </p:nvPr>
        </p:nvGraphicFramePr>
        <p:xfrm>
          <a:off x="1141413" y="1571623"/>
          <a:ext cx="9906000" cy="4663450"/>
        </p:xfrm>
        <a:graphic>
          <a:graphicData uri="http://schemas.openxmlformats.org/drawingml/2006/table">
            <a:tbl>
              <a:tblPr firstRow="1" bandRow="1">
                <a:tableStyleId>{5C22544A-7EE6-4342-B048-85BDC9FD1C3A}</a:tableStyleId>
              </a:tblPr>
              <a:tblGrid>
                <a:gridCol w="1981200"/>
                <a:gridCol w="1981200"/>
                <a:gridCol w="1981200"/>
                <a:gridCol w="1981200"/>
                <a:gridCol w="1981200"/>
              </a:tblGrid>
              <a:tr h="1143005">
                <a:tc>
                  <a:txBody>
                    <a:bodyPr/>
                    <a:lstStyle/>
                    <a:p>
                      <a:r>
                        <a:rPr lang="en-US" dirty="0" smtClean="0"/>
                        <a:t>MEASUREMENT</a:t>
                      </a:r>
                      <a:endParaRPr lang="en-IN" dirty="0"/>
                    </a:p>
                  </a:txBody>
                  <a:tcPr/>
                </a:tc>
                <a:tc>
                  <a:txBody>
                    <a:bodyPr/>
                    <a:lstStyle/>
                    <a:p>
                      <a:r>
                        <a:rPr lang="en-US" dirty="0" smtClean="0"/>
                        <a:t>NORMAL </a:t>
                      </a:r>
                      <a:endParaRPr lang="en-IN" dirty="0"/>
                    </a:p>
                  </a:txBody>
                  <a:tcPr/>
                </a:tc>
                <a:tc>
                  <a:txBody>
                    <a:bodyPr/>
                    <a:lstStyle/>
                    <a:p>
                      <a:r>
                        <a:rPr lang="en-US" dirty="0" smtClean="0"/>
                        <a:t>MILD</a:t>
                      </a:r>
                      <a:endParaRPr lang="en-IN" dirty="0"/>
                    </a:p>
                  </a:txBody>
                  <a:tcPr/>
                </a:tc>
                <a:tc>
                  <a:txBody>
                    <a:bodyPr/>
                    <a:lstStyle/>
                    <a:p>
                      <a:r>
                        <a:rPr lang="en-US" dirty="0" smtClean="0"/>
                        <a:t>MODERATE </a:t>
                      </a:r>
                      <a:endParaRPr lang="en-IN" dirty="0"/>
                    </a:p>
                  </a:txBody>
                  <a:tcPr/>
                </a:tc>
                <a:tc>
                  <a:txBody>
                    <a:bodyPr/>
                    <a:lstStyle/>
                    <a:p>
                      <a:r>
                        <a:rPr lang="en-US" dirty="0" smtClean="0"/>
                        <a:t>SEVERE</a:t>
                      </a:r>
                      <a:endParaRPr lang="en-IN" dirty="0"/>
                    </a:p>
                  </a:txBody>
                  <a:tcPr/>
                </a:tc>
              </a:tr>
              <a:tr h="1143005">
                <a:tc>
                  <a:txBody>
                    <a:bodyPr/>
                    <a:lstStyle/>
                    <a:p>
                      <a:r>
                        <a:rPr lang="en-IN" sz="1800" kern="1200" dirty="0" smtClean="0">
                          <a:solidFill>
                            <a:schemeClr val="dk1"/>
                          </a:solidFill>
                          <a:latin typeface="+mn-lt"/>
                          <a:ea typeface="+mn-ea"/>
                          <a:cs typeface="+mn-cs"/>
                        </a:rPr>
                        <a:t>Mitral valve area (cm2) </a:t>
                      </a:r>
                      <a:endParaRPr lang="en-IN" dirty="0"/>
                    </a:p>
                  </a:txBody>
                  <a:tcPr/>
                </a:tc>
                <a:tc>
                  <a:txBody>
                    <a:bodyPr/>
                    <a:lstStyle/>
                    <a:p>
                      <a:r>
                        <a:rPr lang="en-IN" sz="1800" kern="1200" dirty="0" smtClean="0">
                          <a:solidFill>
                            <a:schemeClr val="dk1"/>
                          </a:solidFill>
                          <a:latin typeface="+mn-lt"/>
                          <a:ea typeface="+mn-ea"/>
                          <a:cs typeface="+mn-cs"/>
                        </a:rPr>
                        <a:t>4.0–6.0 </a:t>
                      </a:r>
                      <a:endParaRPr lang="en-IN" dirty="0"/>
                    </a:p>
                  </a:txBody>
                  <a:tcPr/>
                </a:tc>
                <a:tc>
                  <a:txBody>
                    <a:bodyPr/>
                    <a:lstStyle/>
                    <a:p>
                      <a:r>
                        <a:rPr lang="en-IN" sz="1800" kern="1200" dirty="0" smtClean="0">
                          <a:solidFill>
                            <a:schemeClr val="dk1"/>
                          </a:solidFill>
                          <a:latin typeface="+mn-lt"/>
                          <a:ea typeface="+mn-ea"/>
                          <a:cs typeface="+mn-cs"/>
                        </a:rPr>
                        <a:t>  1.5–2.5 </a:t>
                      </a:r>
                      <a:endParaRPr lang="en-IN" dirty="0"/>
                    </a:p>
                  </a:txBody>
                  <a:tcPr/>
                </a:tc>
                <a:tc>
                  <a:txBody>
                    <a:bodyPr/>
                    <a:lstStyle/>
                    <a:p>
                      <a:r>
                        <a:rPr lang="en-IN" sz="1800" kern="1200" dirty="0" smtClean="0">
                          <a:solidFill>
                            <a:schemeClr val="dk1"/>
                          </a:solidFill>
                          <a:latin typeface="+mn-lt"/>
                          <a:ea typeface="+mn-ea"/>
                          <a:cs typeface="+mn-cs"/>
                        </a:rPr>
                        <a:t>1.0–1.5</a:t>
                      </a:r>
                      <a:endParaRPr lang="en-IN" dirty="0"/>
                    </a:p>
                  </a:txBody>
                  <a:tcPr/>
                </a:tc>
                <a:tc>
                  <a:txBody>
                    <a:bodyPr/>
                    <a:lstStyle/>
                    <a:p>
                      <a:r>
                        <a:rPr lang="en-IN" sz="1800" kern="1200" dirty="0" smtClean="0">
                          <a:solidFill>
                            <a:schemeClr val="dk1"/>
                          </a:solidFill>
                          <a:latin typeface="+mn-lt"/>
                          <a:ea typeface="+mn-ea"/>
                          <a:cs typeface="+mn-cs"/>
                        </a:rPr>
                        <a:t>&lt;1.0</a:t>
                      </a:r>
                      <a:endParaRPr lang="en-IN" dirty="0"/>
                    </a:p>
                  </a:txBody>
                  <a:tcPr/>
                </a:tc>
              </a:tr>
              <a:tr h="1143005">
                <a:tc>
                  <a:txBody>
                    <a:bodyPr/>
                    <a:lstStyle/>
                    <a:p>
                      <a:r>
                        <a:rPr lang="en-IN" sz="1800" kern="1200" dirty="0" smtClean="0">
                          <a:solidFill>
                            <a:schemeClr val="dk1"/>
                          </a:solidFill>
                          <a:latin typeface="+mn-lt"/>
                          <a:ea typeface="+mn-ea"/>
                          <a:cs typeface="+mn-cs"/>
                        </a:rPr>
                        <a:t>Mean pressure gradient</a:t>
                      </a:r>
                    </a:p>
                    <a:p>
                      <a:r>
                        <a:rPr lang="en-IN" sz="1800" kern="1200" dirty="0" smtClean="0">
                          <a:solidFill>
                            <a:schemeClr val="dk1"/>
                          </a:solidFill>
                          <a:latin typeface="+mn-lt"/>
                          <a:ea typeface="+mn-ea"/>
                          <a:cs typeface="+mn-cs"/>
                        </a:rPr>
                        <a:t>(mmHg) </a:t>
                      </a:r>
                    </a:p>
                    <a:p>
                      <a:endParaRPr lang="en-IN" dirty="0"/>
                    </a:p>
                  </a:txBody>
                  <a:tcPr/>
                </a:tc>
                <a:tc>
                  <a:txBody>
                    <a:bodyPr/>
                    <a:lstStyle/>
                    <a:p>
                      <a:r>
                        <a:rPr lang="en-US" dirty="0" smtClean="0"/>
                        <a:t>&lt;2</a:t>
                      </a:r>
                      <a:endParaRPr lang="en-IN" dirty="0"/>
                    </a:p>
                  </a:txBody>
                  <a:tcPr/>
                </a:tc>
                <a:tc>
                  <a:txBody>
                    <a:bodyPr/>
                    <a:lstStyle/>
                    <a:p>
                      <a:r>
                        <a:rPr lang="en-US" dirty="0" smtClean="0"/>
                        <a:t>2-6</a:t>
                      </a:r>
                      <a:endParaRPr lang="en-IN" dirty="0"/>
                    </a:p>
                  </a:txBody>
                  <a:tcPr/>
                </a:tc>
                <a:tc>
                  <a:txBody>
                    <a:bodyPr/>
                    <a:lstStyle/>
                    <a:p>
                      <a:r>
                        <a:rPr lang="en-US" dirty="0" smtClean="0"/>
                        <a:t>6-12</a:t>
                      </a:r>
                      <a:endParaRPr lang="en-IN" dirty="0"/>
                    </a:p>
                  </a:txBody>
                  <a:tcPr/>
                </a:tc>
                <a:tc>
                  <a:txBody>
                    <a:bodyPr/>
                    <a:lstStyle/>
                    <a:p>
                      <a:r>
                        <a:rPr lang="en-US" dirty="0" smtClean="0"/>
                        <a:t>&gt;12</a:t>
                      </a:r>
                      <a:endParaRPr lang="en-IN" dirty="0"/>
                    </a:p>
                  </a:txBody>
                  <a:tcPr/>
                </a:tc>
              </a:tr>
              <a:tr h="1143005">
                <a:tc>
                  <a:txBody>
                    <a:bodyPr/>
                    <a:lstStyle/>
                    <a:p>
                      <a:r>
                        <a:rPr lang="en-IN" sz="1800" kern="1200" dirty="0" smtClean="0">
                          <a:solidFill>
                            <a:schemeClr val="dk1"/>
                          </a:solidFill>
                          <a:latin typeface="+mn-lt"/>
                          <a:ea typeface="+mn-ea"/>
                          <a:cs typeface="+mn-cs"/>
                        </a:rPr>
                        <a:t>Pulmonary artery mean</a:t>
                      </a:r>
                    </a:p>
                    <a:p>
                      <a:r>
                        <a:rPr lang="en-IN" sz="1800" kern="1200" dirty="0" smtClean="0">
                          <a:solidFill>
                            <a:schemeClr val="dk1"/>
                          </a:solidFill>
                          <a:latin typeface="+mn-lt"/>
                          <a:ea typeface="+mn-ea"/>
                          <a:cs typeface="+mn-cs"/>
                        </a:rPr>
                        <a:t>pressure (mmHg)</a:t>
                      </a:r>
                    </a:p>
                    <a:p>
                      <a:endParaRPr lang="en-IN" dirty="0"/>
                    </a:p>
                  </a:txBody>
                  <a:tcPr/>
                </a:tc>
                <a:tc>
                  <a:txBody>
                    <a:bodyPr/>
                    <a:lstStyle/>
                    <a:p>
                      <a:r>
                        <a:rPr lang="en-US" dirty="0" smtClean="0"/>
                        <a:t>10-20</a:t>
                      </a:r>
                      <a:endParaRPr lang="en-IN" dirty="0"/>
                    </a:p>
                  </a:txBody>
                  <a:tcPr/>
                </a:tc>
                <a:tc>
                  <a:txBody>
                    <a:bodyPr/>
                    <a:lstStyle/>
                    <a:p>
                      <a:r>
                        <a:rPr lang="en-US" dirty="0" smtClean="0"/>
                        <a:t>&lt;30</a:t>
                      </a:r>
                      <a:endParaRPr lang="en-IN" dirty="0"/>
                    </a:p>
                  </a:txBody>
                  <a:tcPr/>
                </a:tc>
                <a:tc>
                  <a:txBody>
                    <a:bodyPr/>
                    <a:lstStyle/>
                    <a:p>
                      <a:r>
                        <a:rPr lang="en-US" dirty="0" smtClean="0"/>
                        <a:t>30-50</a:t>
                      </a:r>
                      <a:endParaRPr lang="en-IN" dirty="0"/>
                    </a:p>
                  </a:txBody>
                  <a:tcPr/>
                </a:tc>
                <a:tc>
                  <a:txBody>
                    <a:bodyPr/>
                    <a:lstStyle/>
                    <a:p>
                      <a:r>
                        <a:rPr lang="en-US" dirty="0" smtClean="0"/>
                        <a:t>&gt;50</a:t>
                      </a:r>
                      <a:endParaRPr lang="en-IN"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1413" y="1285860"/>
            <a:ext cx="9905998" cy="2643206"/>
          </a:xfrm>
        </p:spPr>
        <p:txBody>
          <a:bodyPr/>
          <a:lstStyle/>
          <a:p>
            <a:pPr lvl="0"/>
            <a:r>
              <a:rPr lang="en-IN" sz="4800" dirty="0" smtClean="0">
                <a:solidFill>
                  <a:srgbClr val="FFFF00"/>
                </a:solidFill>
              </a:rPr>
              <a:t>What  is AHA/ ACC Staging of Mitral </a:t>
            </a:r>
            <a:r>
              <a:rPr lang="en-IN" sz="4800" dirty="0" err="1" smtClean="0">
                <a:solidFill>
                  <a:srgbClr val="FFFF00"/>
                </a:solidFill>
              </a:rPr>
              <a:t>Stenosis</a:t>
            </a:r>
            <a:r>
              <a:rPr lang="en-IN" sz="4800" dirty="0" smtClean="0">
                <a:solidFill>
                  <a:srgbClr val="FFFF00"/>
                </a:solidFill>
              </a:rPr>
              <a:t>?</a:t>
            </a:r>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1413" y="1428736"/>
            <a:ext cx="9905998" cy="3143272"/>
          </a:xfrm>
        </p:spPr>
        <p:txBody>
          <a:bodyPr/>
          <a:lstStyle/>
          <a:p>
            <a:pPr lvl="0"/>
            <a:r>
              <a:rPr lang="en-IN" sz="4800" dirty="0" smtClean="0">
                <a:solidFill>
                  <a:srgbClr val="FFFF00"/>
                </a:solidFill>
              </a:rPr>
              <a:t>What are the cardio vascular changes during pregnancy?</a:t>
            </a:r>
            <a:r>
              <a:rPr lang="en-IN" dirty="0" smtClean="0">
                <a:solidFill>
                  <a:srgbClr val="FFFF00"/>
                </a:solidFill>
              </a:rPr>
              <a:t/>
            </a:r>
            <a:br>
              <a:rPr lang="en-IN" dirty="0" smtClean="0">
                <a:solidFill>
                  <a:srgbClr val="FFFF00"/>
                </a:solidFill>
              </a:rPr>
            </a:br>
            <a:endParaRPr lang="en-IN" dirty="0">
              <a:solidFill>
                <a:srgbClr val="FFFF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500042"/>
            <a:ext cx="9905998" cy="285752"/>
          </a:xfrm>
        </p:spPr>
        <p:txBody>
          <a:bodyPr>
            <a:normAutofit fontScale="90000"/>
          </a:bodyPr>
          <a:lstStyle/>
          <a:p>
            <a:r>
              <a:rPr lang="en-IN" b="1" dirty="0" smtClean="0">
                <a:solidFill>
                  <a:srgbClr val="FFFF00"/>
                </a:solidFill>
              </a:rPr>
              <a:t>AHA / ACC Staging of M.S</a:t>
            </a:r>
            <a:r>
              <a:rPr lang="en-IN" dirty="0" smtClean="0">
                <a:solidFill>
                  <a:srgbClr val="FFFF00"/>
                </a:solidFill>
              </a:rPr>
              <a:t/>
            </a:r>
            <a:br>
              <a:rPr lang="en-IN" dirty="0" smtClean="0">
                <a:solidFill>
                  <a:srgbClr val="FFFF00"/>
                </a:solidFill>
              </a:rPr>
            </a:br>
            <a:endParaRPr lang="en-IN" dirty="0">
              <a:solidFill>
                <a:srgbClr val="FFFF00"/>
              </a:solidFill>
            </a:endParaRPr>
          </a:p>
        </p:txBody>
      </p:sp>
      <p:pic>
        <p:nvPicPr>
          <p:cNvPr id="4" name="Content Placeholder 3"/>
          <p:cNvPicPr>
            <a:picLocks noGrp="1"/>
          </p:cNvPicPr>
          <p:nvPr>
            <p:ph idx="1"/>
          </p:nvPr>
        </p:nvPicPr>
        <p:blipFill>
          <a:blip r:embed="rId2"/>
          <a:srcRect/>
          <a:stretch>
            <a:fillRect/>
          </a:stretch>
        </p:blipFill>
        <p:spPr bwMode="auto">
          <a:xfrm>
            <a:off x="1141413" y="928670"/>
            <a:ext cx="9906000" cy="564360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1413" y="1428736"/>
            <a:ext cx="9905998" cy="1928826"/>
          </a:xfrm>
        </p:spPr>
        <p:txBody>
          <a:bodyPr/>
          <a:lstStyle/>
          <a:p>
            <a:pPr lvl="0"/>
            <a:r>
              <a:rPr lang="en-IN" sz="4800" dirty="0" smtClean="0">
                <a:solidFill>
                  <a:srgbClr val="FFFF00"/>
                </a:solidFill>
              </a:rPr>
              <a:t>What are the clinical symptoms &amp; signs of M.S? </a:t>
            </a:r>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1413" y="214290"/>
            <a:ext cx="9905998" cy="785818"/>
          </a:xfrm>
        </p:spPr>
        <p:txBody>
          <a:bodyPr/>
          <a:lstStyle/>
          <a:p>
            <a:endParaRPr lang="en-IN" dirty="0"/>
          </a:p>
        </p:txBody>
      </p:sp>
      <p:sp>
        <p:nvSpPr>
          <p:cNvPr id="4" name="Content Placeholder 3"/>
          <p:cNvSpPr>
            <a:spLocks noGrp="1"/>
          </p:cNvSpPr>
          <p:nvPr>
            <p:ph idx="1"/>
          </p:nvPr>
        </p:nvSpPr>
        <p:spPr>
          <a:xfrm>
            <a:off x="1141412" y="357166"/>
            <a:ext cx="9905999" cy="6072230"/>
          </a:xfrm>
        </p:spPr>
        <p:txBody>
          <a:bodyPr/>
          <a:lstStyle/>
          <a:p>
            <a:r>
              <a:rPr lang="en-IN" dirty="0" smtClean="0"/>
              <a:t>Symptoms include breathlessness, </a:t>
            </a:r>
            <a:r>
              <a:rPr lang="en-IN" dirty="0" err="1" smtClean="0"/>
              <a:t>orthopnea</a:t>
            </a:r>
            <a:r>
              <a:rPr lang="en-IN" dirty="0" smtClean="0"/>
              <a:t>, Paroxysmal nocturnal </a:t>
            </a:r>
            <a:r>
              <a:rPr lang="en-IN" dirty="0" err="1" smtClean="0"/>
              <a:t>dyspnea</a:t>
            </a:r>
            <a:r>
              <a:rPr lang="en-IN" dirty="0" smtClean="0"/>
              <a:t>, </a:t>
            </a:r>
            <a:r>
              <a:rPr lang="en-IN" dirty="0" err="1" smtClean="0"/>
              <a:t>hemoptysis</a:t>
            </a:r>
            <a:r>
              <a:rPr lang="en-IN" dirty="0" smtClean="0"/>
              <a:t>, chest pain and palpitations. Breathlessness is due to fluid transudation into the lungs, decreasing lung compliance and increasing the work of breathing. A mitral valve area &gt; 1.5 cm2 usually does not cause symptoms at rest. As severity of </a:t>
            </a:r>
            <a:r>
              <a:rPr lang="en-IN" dirty="0" err="1" smtClean="0"/>
              <a:t>stenosis</a:t>
            </a:r>
            <a:r>
              <a:rPr lang="en-IN" dirty="0" smtClean="0"/>
              <a:t> increases, patients develop decreased exercise tolerance and breathlessness. </a:t>
            </a:r>
          </a:p>
          <a:p>
            <a:r>
              <a:rPr lang="en-IN" dirty="0" smtClean="0"/>
              <a:t>Signs include reduced pulse pressure, raised jugular venous pressure, right </a:t>
            </a:r>
            <a:r>
              <a:rPr lang="en-IN" dirty="0" err="1" smtClean="0"/>
              <a:t>parasternal</a:t>
            </a:r>
            <a:r>
              <a:rPr lang="en-IN" dirty="0" smtClean="0"/>
              <a:t> heave, mid-diastolic murmur with </a:t>
            </a:r>
            <a:r>
              <a:rPr lang="en-IN" dirty="0" err="1" smtClean="0"/>
              <a:t>presystolic</a:t>
            </a:r>
            <a:r>
              <a:rPr lang="en-IN" dirty="0" smtClean="0"/>
              <a:t> accentuation, loud S1, opening snap, </a:t>
            </a:r>
            <a:r>
              <a:rPr lang="en-IN" dirty="0" err="1" smtClean="0"/>
              <a:t>crepitations</a:t>
            </a:r>
            <a:r>
              <a:rPr lang="en-IN" dirty="0" smtClean="0"/>
              <a:t>, tricuspid murmur, </a:t>
            </a:r>
            <a:r>
              <a:rPr lang="en-IN" dirty="0" err="1" smtClean="0"/>
              <a:t>hepatomegaly</a:t>
            </a:r>
            <a:r>
              <a:rPr lang="en-IN" dirty="0" smtClean="0"/>
              <a:t>, </a:t>
            </a:r>
            <a:r>
              <a:rPr lang="en-IN" dirty="0" err="1" smtClean="0"/>
              <a:t>ascites</a:t>
            </a:r>
            <a:r>
              <a:rPr lang="en-IN" dirty="0" smtClean="0"/>
              <a:t> and pedal </a:t>
            </a:r>
            <a:r>
              <a:rPr lang="en-IN" dirty="0" err="1" smtClean="0"/>
              <a:t>edema</a:t>
            </a:r>
            <a:r>
              <a:rPr lang="en-IN" dirty="0" smtClean="0"/>
              <a:t>. </a:t>
            </a:r>
          </a:p>
          <a:p>
            <a:r>
              <a:rPr lang="en-US" dirty="0" smtClean="0"/>
              <a:t>In pregnancy , </a:t>
            </a:r>
            <a:r>
              <a:rPr lang="en-IN" dirty="0" smtClean="0"/>
              <a:t>disproportionate or unexplained </a:t>
            </a:r>
            <a:r>
              <a:rPr lang="en-IN" dirty="0" err="1" smtClean="0"/>
              <a:t>dyspnea</a:t>
            </a:r>
            <a:r>
              <a:rPr lang="en-IN" dirty="0" smtClean="0"/>
              <a:t> with pathological murmur , Paroxysmal nocturnal </a:t>
            </a:r>
            <a:r>
              <a:rPr lang="en-IN" dirty="0" err="1" smtClean="0"/>
              <a:t>dyspnea</a:t>
            </a:r>
            <a:r>
              <a:rPr lang="en-IN" dirty="0" smtClean="0"/>
              <a:t>, </a:t>
            </a:r>
            <a:r>
              <a:rPr lang="en-IN" dirty="0" err="1" smtClean="0"/>
              <a:t>hemoptysis</a:t>
            </a:r>
            <a:r>
              <a:rPr lang="en-IN" dirty="0" smtClean="0"/>
              <a:t> and syncope –are not physiological and suggestive of some </a:t>
            </a:r>
            <a:r>
              <a:rPr lang="en-IN" dirty="0" err="1" smtClean="0"/>
              <a:t>valvular</a:t>
            </a:r>
            <a:r>
              <a:rPr lang="en-IN" dirty="0" smtClean="0"/>
              <a:t> disease. </a:t>
            </a:r>
            <a:endParaRPr lang="en-IN"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285860"/>
            <a:ext cx="9905998" cy="2000264"/>
          </a:xfrm>
        </p:spPr>
        <p:txBody>
          <a:bodyPr>
            <a:noAutofit/>
          </a:bodyPr>
          <a:lstStyle/>
          <a:p>
            <a:pPr lvl="0"/>
            <a:r>
              <a:rPr lang="en-IN" sz="4800" dirty="0" smtClean="0">
                <a:solidFill>
                  <a:srgbClr val="FFFF00"/>
                </a:solidFill>
              </a:rPr>
              <a:t>What   investigations you  order in this  case?</a:t>
            </a:r>
            <a:r>
              <a:rPr lang="en-IN" sz="4800" dirty="0" smtClean="0"/>
              <a:t/>
            </a:r>
            <a:br>
              <a:rPr lang="en-IN" sz="4800" dirty="0" smtClean="0"/>
            </a:br>
            <a:endParaRPr lang="en-IN" sz="4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IN"/>
          </a:p>
        </p:txBody>
      </p:sp>
      <p:sp>
        <p:nvSpPr>
          <p:cNvPr id="4" name="Content Placeholder 3"/>
          <p:cNvSpPr>
            <a:spLocks noGrp="1"/>
          </p:cNvSpPr>
          <p:nvPr>
            <p:ph idx="1"/>
          </p:nvPr>
        </p:nvSpPr>
        <p:spPr>
          <a:xfrm>
            <a:off x="1141412" y="428604"/>
            <a:ext cx="9905999" cy="6143667"/>
          </a:xfrm>
        </p:spPr>
        <p:txBody>
          <a:bodyPr>
            <a:normAutofit fontScale="92500"/>
          </a:bodyPr>
          <a:lstStyle/>
          <a:p>
            <a:r>
              <a:rPr lang="en-US" dirty="0" smtClean="0"/>
              <a:t>1) </a:t>
            </a:r>
            <a:r>
              <a:rPr lang="en-IN" b="1" dirty="0" smtClean="0"/>
              <a:t>Complete blood count, Renal function test and electrolytes </a:t>
            </a:r>
            <a:r>
              <a:rPr lang="en-IN" dirty="0" smtClean="0"/>
              <a:t>(as patients are on diuretics commonly )</a:t>
            </a:r>
          </a:p>
          <a:p>
            <a:r>
              <a:rPr lang="en-IN" dirty="0" smtClean="0"/>
              <a:t>2</a:t>
            </a:r>
            <a:r>
              <a:rPr lang="en-IN" b="1" dirty="0" smtClean="0"/>
              <a:t>)  </a:t>
            </a:r>
            <a:r>
              <a:rPr lang="en-US" b="1" dirty="0" smtClean="0"/>
              <a:t>X-ray Chest A.P view</a:t>
            </a:r>
          </a:p>
          <a:p>
            <a:r>
              <a:rPr lang="en-IN" dirty="0" smtClean="0"/>
              <a:t>In mitral </a:t>
            </a:r>
            <a:r>
              <a:rPr lang="en-IN" dirty="0" err="1" smtClean="0"/>
              <a:t>stenosis</a:t>
            </a:r>
            <a:r>
              <a:rPr lang="en-IN" dirty="0" smtClean="0"/>
              <a:t>, Chest X ray reveals straightening of the left heart border (smaller aortic knuckle due to decreased cardiac output, enlarged pulmonary </a:t>
            </a:r>
            <a:r>
              <a:rPr lang="en-IN" dirty="0" err="1" smtClean="0"/>
              <a:t>conus</a:t>
            </a:r>
            <a:r>
              <a:rPr lang="en-IN" dirty="0" smtClean="0"/>
              <a:t> due to pulmonary hypertension and enlarged LA appendage .</a:t>
            </a:r>
            <a:endParaRPr lang="en-US" dirty="0" smtClean="0"/>
          </a:p>
          <a:p>
            <a:r>
              <a:rPr lang="en-US" dirty="0" smtClean="0"/>
              <a:t>3</a:t>
            </a:r>
            <a:r>
              <a:rPr lang="en-US" b="1" dirty="0" smtClean="0"/>
              <a:t>) E.C.G</a:t>
            </a:r>
          </a:p>
          <a:p>
            <a:r>
              <a:rPr lang="en-IN" dirty="0" smtClean="0"/>
              <a:t>In Mitral </a:t>
            </a:r>
            <a:r>
              <a:rPr lang="en-IN" dirty="0" err="1" smtClean="0"/>
              <a:t>stenosis</a:t>
            </a:r>
            <a:r>
              <a:rPr lang="en-IN" dirty="0" smtClean="0"/>
              <a:t> – P </a:t>
            </a:r>
            <a:r>
              <a:rPr lang="en-IN" dirty="0" err="1" smtClean="0"/>
              <a:t>mitrale</a:t>
            </a:r>
            <a:r>
              <a:rPr lang="en-IN" dirty="0" smtClean="0"/>
              <a:t> (broad, bifid P wave due to left </a:t>
            </a:r>
            <a:r>
              <a:rPr lang="en-IN" dirty="0" err="1" smtClean="0"/>
              <a:t>atrial</a:t>
            </a:r>
            <a:r>
              <a:rPr lang="en-IN" dirty="0" smtClean="0"/>
              <a:t> enlargement in leads II, III and </a:t>
            </a:r>
            <a:r>
              <a:rPr lang="en-IN" dirty="0" err="1" smtClean="0"/>
              <a:t>aVF</a:t>
            </a:r>
            <a:r>
              <a:rPr lang="en-IN" dirty="0" smtClean="0"/>
              <a:t>) and bifid P waves in V1, evidence of RVH, </a:t>
            </a:r>
            <a:r>
              <a:rPr lang="en-IN" dirty="0" err="1" smtClean="0"/>
              <a:t>atrial</a:t>
            </a:r>
            <a:r>
              <a:rPr lang="en-IN" dirty="0" smtClean="0"/>
              <a:t> fibrillation </a:t>
            </a:r>
            <a:endParaRPr lang="en-US" dirty="0" smtClean="0"/>
          </a:p>
          <a:p>
            <a:r>
              <a:rPr lang="en-US" dirty="0" smtClean="0"/>
              <a:t>4</a:t>
            </a:r>
            <a:r>
              <a:rPr lang="en-US" b="1" dirty="0" smtClean="0"/>
              <a:t>) Echocardiography</a:t>
            </a:r>
          </a:p>
          <a:p>
            <a:r>
              <a:rPr lang="en-IN" dirty="0" smtClean="0"/>
              <a:t>It is used to assess mitral valve area, peak and mean gradient across the mitral valve, pulmonary artery pressures, presence of left </a:t>
            </a:r>
            <a:r>
              <a:rPr lang="en-IN" dirty="0" err="1" smtClean="0"/>
              <a:t>atrial</a:t>
            </a:r>
            <a:r>
              <a:rPr lang="en-IN" dirty="0" smtClean="0"/>
              <a:t> thrombus, presence of regurgitation and valve calcification, left ventricular function. </a:t>
            </a:r>
            <a:endParaRPr lang="en-IN"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357298"/>
            <a:ext cx="9905998" cy="2428892"/>
          </a:xfrm>
        </p:spPr>
        <p:txBody>
          <a:bodyPr>
            <a:noAutofit/>
          </a:bodyPr>
          <a:lstStyle/>
          <a:p>
            <a:r>
              <a:rPr lang="en-US" sz="4800" dirty="0" smtClean="0">
                <a:solidFill>
                  <a:srgbClr val="FFFF00"/>
                </a:solidFill>
              </a:rPr>
              <a:t/>
            </a:r>
            <a:br>
              <a:rPr lang="en-US" sz="4800" dirty="0" smtClean="0">
                <a:solidFill>
                  <a:srgbClr val="FFFF00"/>
                </a:solidFill>
              </a:rPr>
            </a:br>
            <a:r>
              <a:rPr lang="en-US" sz="4800" dirty="0" smtClean="0">
                <a:solidFill>
                  <a:srgbClr val="FFFF00"/>
                </a:solidFill>
              </a:rPr>
              <a:t>what is </a:t>
            </a:r>
            <a:r>
              <a:rPr lang="en-IN" sz="4800" dirty="0" smtClean="0">
                <a:solidFill>
                  <a:srgbClr val="FFFF00"/>
                </a:solidFill>
              </a:rPr>
              <a:t>WILKINS Score?</a:t>
            </a:r>
            <a:endParaRPr lang="en-IN" sz="4800" dirty="0">
              <a:solidFill>
                <a:srgbClr val="FFFF0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95274" y="357166"/>
            <a:ext cx="11215766" cy="1143008"/>
          </a:xfrm>
        </p:spPr>
        <p:txBody>
          <a:bodyPr>
            <a:normAutofit fontScale="90000"/>
          </a:bodyPr>
          <a:lstStyle/>
          <a:p>
            <a:r>
              <a:rPr lang="en-IN" b="1" dirty="0" smtClean="0"/>
              <a:t>Wilkins score ( </a:t>
            </a:r>
            <a:r>
              <a:rPr lang="en-IN" b="1" dirty="0" err="1" smtClean="0"/>
              <a:t>Abascal’s</a:t>
            </a:r>
            <a:r>
              <a:rPr lang="en-IN" b="1" dirty="0" smtClean="0"/>
              <a:t> </a:t>
            </a:r>
            <a:r>
              <a:rPr lang="en-IN" b="1" dirty="0" err="1" smtClean="0"/>
              <a:t>echocardiographic</a:t>
            </a:r>
            <a:r>
              <a:rPr lang="en-IN" b="1" dirty="0" smtClean="0"/>
              <a:t> score)</a:t>
            </a:r>
            <a:br>
              <a:rPr lang="en-IN" b="1" dirty="0" smtClean="0"/>
            </a:br>
            <a:endParaRPr lang="en-IN" dirty="0"/>
          </a:p>
        </p:txBody>
      </p:sp>
      <p:graphicFrame>
        <p:nvGraphicFramePr>
          <p:cNvPr id="5" name="Content Placeholder 4"/>
          <p:cNvGraphicFramePr>
            <a:graphicFrameLocks noGrp="1"/>
          </p:cNvGraphicFramePr>
          <p:nvPr>
            <p:ph idx="1"/>
          </p:nvPr>
        </p:nvGraphicFramePr>
        <p:xfrm>
          <a:off x="666712" y="1214423"/>
          <a:ext cx="10858575" cy="6286545"/>
        </p:xfrm>
        <a:graphic>
          <a:graphicData uri="http://schemas.openxmlformats.org/drawingml/2006/table">
            <a:tbl>
              <a:tblPr firstRow="1" bandRow="1">
                <a:tableStyleId>{5C22544A-7EE6-4342-B048-85BDC9FD1C3A}</a:tableStyleId>
              </a:tblPr>
              <a:tblGrid>
                <a:gridCol w="2171715"/>
                <a:gridCol w="2171715"/>
                <a:gridCol w="2171715"/>
                <a:gridCol w="2171715"/>
                <a:gridCol w="2171715"/>
              </a:tblGrid>
              <a:tr h="1257309">
                <a:tc>
                  <a:txBody>
                    <a:bodyPr/>
                    <a:lstStyle/>
                    <a:p>
                      <a:r>
                        <a:rPr lang="en-IN" sz="2400" b="1" kern="1200" dirty="0" smtClean="0">
                          <a:solidFill>
                            <a:schemeClr val="lt1"/>
                          </a:solidFill>
                          <a:latin typeface="+mn-lt"/>
                          <a:ea typeface="+mn-ea"/>
                          <a:cs typeface="+mn-cs"/>
                        </a:rPr>
                        <a:t>Score</a:t>
                      </a:r>
                      <a:endParaRPr lang="en-IN" sz="2400" dirty="0"/>
                    </a:p>
                  </a:txBody>
                  <a:tcPr/>
                </a:tc>
                <a:tc>
                  <a:txBody>
                    <a:bodyPr/>
                    <a:lstStyle/>
                    <a:p>
                      <a:r>
                        <a:rPr lang="en-IN" sz="2400" b="1" kern="1200" dirty="0" smtClean="0">
                          <a:solidFill>
                            <a:schemeClr val="lt1"/>
                          </a:solidFill>
                          <a:latin typeface="+mn-lt"/>
                          <a:ea typeface="+mn-ea"/>
                          <a:cs typeface="+mn-cs"/>
                        </a:rPr>
                        <a:t>Leaflet mobility</a:t>
                      </a:r>
                      <a:endParaRPr lang="en-IN" sz="2400" dirty="0"/>
                    </a:p>
                  </a:txBody>
                  <a:tcPr/>
                </a:tc>
                <a:tc>
                  <a:txBody>
                    <a:bodyPr/>
                    <a:lstStyle/>
                    <a:p>
                      <a:r>
                        <a:rPr lang="en-IN" sz="2400" b="1" kern="1200" dirty="0" smtClean="0">
                          <a:solidFill>
                            <a:schemeClr val="lt1"/>
                          </a:solidFill>
                          <a:latin typeface="+mn-lt"/>
                          <a:ea typeface="+mn-ea"/>
                          <a:cs typeface="+mn-cs"/>
                        </a:rPr>
                        <a:t>Valve thickness</a:t>
                      </a:r>
                      <a:endParaRPr lang="en-IN" sz="2400" dirty="0"/>
                    </a:p>
                  </a:txBody>
                  <a:tcPr/>
                </a:tc>
                <a:tc>
                  <a:txBody>
                    <a:bodyPr/>
                    <a:lstStyle/>
                    <a:p>
                      <a:r>
                        <a:rPr lang="en-IN" sz="2400" b="1" kern="1200" dirty="0" err="1" smtClean="0">
                          <a:solidFill>
                            <a:schemeClr val="lt1"/>
                          </a:solidFill>
                          <a:latin typeface="+mn-lt"/>
                          <a:ea typeface="+mn-ea"/>
                          <a:cs typeface="+mn-cs"/>
                        </a:rPr>
                        <a:t>Subvalvular</a:t>
                      </a:r>
                      <a:r>
                        <a:rPr lang="en-IN" sz="2400" b="1" kern="1200" dirty="0" smtClean="0">
                          <a:solidFill>
                            <a:schemeClr val="lt1"/>
                          </a:solidFill>
                          <a:latin typeface="+mn-lt"/>
                          <a:ea typeface="+mn-ea"/>
                          <a:cs typeface="+mn-cs"/>
                        </a:rPr>
                        <a:t> thickening</a:t>
                      </a:r>
                      <a:endParaRPr lang="en-IN" sz="2400" dirty="0"/>
                    </a:p>
                  </a:txBody>
                  <a:tcPr/>
                </a:tc>
                <a:tc>
                  <a:txBody>
                    <a:bodyPr/>
                    <a:lstStyle/>
                    <a:p>
                      <a:r>
                        <a:rPr lang="en-IN" sz="2400" b="1" kern="1200" dirty="0" err="1" smtClean="0">
                          <a:solidFill>
                            <a:schemeClr val="lt1"/>
                          </a:solidFill>
                          <a:latin typeface="+mn-lt"/>
                          <a:ea typeface="+mn-ea"/>
                          <a:cs typeface="+mn-cs"/>
                        </a:rPr>
                        <a:t>Valvular</a:t>
                      </a:r>
                      <a:r>
                        <a:rPr lang="en-IN" sz="2400" b="1" kern="1200" dirty="0" smtClean="0">
                          <a:solidFill>
                            <a:schemeClr val="lt1"/>
                          </a:solidFill>
                          <a:latin typeface="+mn-lt"/>
                          <a:ea typeface="+mn-ea"/>
                          <a:cs typeface="+mn-cs"/>
                        </a:rPr>
                        <a:t> calcification</a:t>
                      </a:r>
                      <a:endParaRPr lang="en-IN" sz="2400" dirty="0"/>
                    </a:p>
                  </a:txBody>
                  <a:tcPr/>
                </a:tc>
              </a:tr>
              <a:tr h="1257309">
                <a:tc>
                  <a:txBody>
                    <a:bodyPr/>
                    <a:lstStyle/>
                    <a:p>
                      <a:r>
                        <a:rPr lang="en-US" sz="2400" b="1" dirty="0" smtClean="0"/>
                        <a:t>1</a:t>
                      </a:r>
                      <a:endParaRPr lang="en-IN" sz="2400" b="1" dirty="0"/>
                    </a:p>
                  </a:txBody>
                  <a:tcPr/>
                </a:tc>
                <a:tc>
                  <a:txBody>
                    <a:bodyPr/>
                    <a:lstStyle/>
                    <a:p>
                      <a:r>
                        <a:rPr lang="en-US" sz="1800" b="1" dirty="0" smtClean="0"/>
                        <a:t>Highly mobile with little restriction</a:t>
                      </a:r>
                      <a:endParaRPr lang="en-IN" sz="1800" b="1" dirty="0"/>
                    </a:p>
                  </a:txBody>
                  <a:tcPr/>
                </a:tc>
                <a:tc>
                  <a:txBody>
                    <a:bodyPr/>
                    <a:lstStyle/>
                    <a:p>
                      <a:r>
                        <a:rPr lang="en-IN" sz="1800" b="1" kern="1200" dirty="0" smtClean="0">
                          <a:solidFill>
                            <a:schemeClr val="dk1"/>
                          </a:solidFill>
                          <a:latin typeface="+mn-lt"/>
                          <a:ea typeface="+mn-ea"/>
                          <a:cs typeface="+mn-cs"/>
                        </a:rPr>
                        <a:t>Normal thickness ( 4-5 mm)</a:t>
                      </a:r>
                      <a:endParaRPr lang="en-IN" b="1" dirty="0"/>
                    </a:p>
                  </a:txBody>
                  <a:tcPr/>
                </a:tc>
                <a:tc>
                  <a:txBody>
                    <a:bodyPr/>
                    <a:lstStyle/>
                    <a:p>
                      <a:r>
                        <a:rPr lang="en-IN" sz="1800" b="1" kern="1200" dirty="0" smtClean="0">
                          <a:solidFill>
                            <a:schemeClr val="dk1"/>
                          </a:solidFill>
                          <a:latin typeface="+mn-lt"/>
                          <a:ea typeface="+mn-ea"/>
                          <a:cs typeface="+mn-cs"/>
                        </a:rPr>
                        <a:t>Minimal </a:t>
                      </a:r>
                      <a:r>
                        <a:rPr lang="en-IN" sz="1800" b="1" kern="1200" dirty="0" err="1" smtClean="0">
                          <a:solidFill>
                            <a:schemeClr val="dk1"/>
                          </a:solidFill>
                          <a:latin typeface="+mn-lt"/>
                          <a:ea typeface="+mn-ea"/>
                          <a:cs typeface="+mn-cs"/>
                        </a:rPr>
                        <a:t>chordal</a:t>
                      </a:r>
                      <a:r>
                        <a:rPr lang="en-IN" sz="1800" b="1" kern="1200" dirty="0" smtClean="0">
                          <a:solidFill>
                            <a:schemeClr val="dk1"/>
                          </a:solidFill>
                          <a:latin typeface="+mn-lt"/>
                          <a:ea typeface="+mn-ea"/>
                          <a:cs typeface="+mn-cs"/>
                        </a:rPr>
                        <a:t> thickening</a:t>
                      </a:r>
                      <a:endParaRPr lang="en-IN" b="1" dirty="0"/>
                    </a:p>
                  </a:txBody>
                  <a:tcPr/>
                </a:tc>
                <a:tc>
                  <a:txBody>
                    <a:bodyPr/>
                    <a:lstStyle/>
                    <a:p>
                      <a:r>
                        <a:rPr lang="en-IN" sz="1800" b="1" kern="1200" dirty="0" smtClean="0">
                          <a:solidFill>
                            <a:schemeClr val="dk1"/>
                          </a:solidFill>
                          <a:latin typeface="+mn-lt"/>
                          <a:ea typeface="+mn-ea"/>
                          <a:cs typeface="+mn-cs"/>
                        </a:rPr>
                        <a:t>A single area of calcification</a:t>
                      </a:r>
                      <a:endParaRPr lang="en-IN" b="1" dirty="0"/>
                    </a:p>
                  </a:txBody>
                  <a:tcPr/>
                </a:tc>
              </a:tr>
              <a:tr h="1257309">
                <a:tc>
                  <a:txBody>
                    <a:bodyPr/>
                    <a:lstStyle/>
                    <a:p>
                      <a:r>
                        <a:rPr lang="en-US" sz="2400" b="1" dirty="0" smtClean="0"/>
                        <a:t>2</a:t>
                      </a:r>
                      <a:endParaRPr lang="en-IN" sz="2400" b="1" dirty="0"/>
                    </a:p>
                  </a:txBody>
                  <a:tcPr/>
                </a:tc>
                <a:tc>
                  <a:txBody>
                    <a:bodyPr/>
                    <a:lstStyle/>
                    <a:p>
                      <a:r>
                        <a:rPr lang="en-US" sz="1800" b="1" dirty="0" smtClean="0"/>
                        <a:t>Decreased mobility in </a:t>
                      </a:r>
                      <a:r>
                        <a:rPr lang="en-US" sz="1800" b="1" dirty="0" err="1" smtClean="0"/>
                        <a:t>midportion</a:t>
                      </a:r>
                      <a:r>
                        <a:rPr lang="en-US" sz="1800" b="1" dirty="0" smtClean="0"/>
                        <a:t> and base of leaf lets </a:t>
                      </a:r>
                      <a:endParaRPr lang="en-IN" sz="1800" b="1" dirty="0"/>
                    </a:p>
                  </a:txBody>
                  <a:tcPr/>
                </a:tc>
                <a:tc>
                  <a:txBody>
                    <a:bodyPr/>
                    <a:lstStyle/>
                    <a:p>
                      <a:r>
                        <a:rPr lang="en-IN" sz="1800" b="1" kern="1200" dirty="0" smtClean="0">
                          <a:solidFill>
                            <a:schemeClr val="dk1"/>
                          </a:solidFill>
                          <a:latin typeface="+mn-lt"/>
                          <a:ea typeface="+mn-ea"/>
                          <a:cs typeface="+mn-cs"/>
                        </a:rPr>
                        <a:t>Mid leaflet / marginal thickening</a:t>
                      </a:r>
                      <a:endParaRPr lang="en-IN" b="1" dirty="0"/>
                    </a:p>
                  </a:txBody>
                  <a:tcPr/>
                </a:tc>
                <a:tc>
                  <a:txBody>
                    <a:bodyPr/>
                    <a:lstStyle/>
                    <a:p>
                      <a:r>
                        <a:rPr lang="en-IN" sz="1800" b="1" kern="1200" dirty="0" err="1" smtClean="0">
                          <a:solidFill>
                            <a:schemeClr val="dk1"/>
                          </a:solidFill>
                          <a:latin typeface="+mn-lt"/>
                          <a:ea typeface="+mn-ea"/>
                          <a:cs typeface="+mn-cs"/>
                        </a:rPr>
                        <a:t>Chordal</a:t>
                      </a:r>
                      <a:r>
                        <a:rPr lang="en-IN" sz="1800" b="1" kern="1200" dirty="0" smtClean="0">
                          <a:solidFill>
                            <a:schemeClr val="dk1"/>
                          </a:solidFill>
                          <a:latin typeface="+mn-lt"/>
                          <a:ea typeface="+mn-ea"/>
                          <a:cs typeface="+mn-cs"/>
                        </a:rPr>
                        <a:t> thickening 1/3 up </a:t>
                      </a:r>
                      <a:r>
                        <a:rPr lang="en-IN" sz="1800" b="1" kern="1200" dirty="0" err="1" smtClean="0">
                          <a:solidFill>
                            <a:schemeClr val="dk1"/>
                          </a:solidFill>
                          <a:latin typeface="+mn-lt"/>
                          <a:ea typeface="+mn-ea"/>
                          <a:cs typeface="+mn-cs"/>
                        </a:rPr>
                        <a:t>chordal</a:t>
                      </a:r>
                      <a:r>
                        <a:rPr lang="en-IN" sz="1800" b="1" kern="1200" dirty="0" smtClean="0">
                          <a:solidFill>
                            <a:schemeClr val="dk1"/>
                          </a:solidFill>
                          <a:latin typeface="+mn-lt"/>
                          <a:ea typeface="+mn-ea"/>
                          <a:cs typeface="+mn-cs"/>
                        </a:rPr>
                        <a:t> length</a:t>
                      </a:r>
                      <a:endParaRPr lang="en-IN" b="1" dirty="0"/>
                    </a:p>
                  </a:txBody>
                  <a:tcPr/>
                </a:tc>
                <a:tc>
                  <a:txBody>
                    <a:bodyPr/>
                    <a:lstStyle/>
                    <a:p>
                      <a:r>
                        <a:rPr lang="en-IN" sz="1800" b="1" kern="1200" dirty="0" smtClean="0">
                          <a:solidFill>
                            <a:schemeClr val="dk1"/>
                          </a:solidFill>
                          <a:latin typeface="+mn-lt"/>
                          <a:ea typeface="+mn-ea"/>
                          <a:cs typeface="+mn-cs"/>
                        </a:rPr>
                        <a:t>Confined to leaflet margins</a:t>
                      </a:r>
                      <a:endParaRPr lang="en-IN" b="1" dirty="0"/>
                    </a:p>
                  </a:txBody>
                  <a:tcPr/>
                </a:tc>
              </a:tr>
              <a:tr h="1257309">
                <a:tc>
                  <a:txBody>
                    <a:bodyPr/>
                    <a:lstStyle/>
                    <a:p>
                      <a:r>
                        <a:rPr lang="en-US" sz="2400" b="1" dirty="0" smtClean="0"/>
                        <a:t>3</a:t>
                      </a:r>
                      <a:endParaRPr lang="en-IN" sz="2400" b="1" dirty="0"/>
                    </a:p>
                  </a:txBody>
                  <a:tcPr/>
                </a:tc>
                <a:tc>
                  <a:txBody>
                    <a:bodyPr/>
                    <a:lstStyle/>
                    <a:p>
                      <a:r>
                        <a:rPr lang="en-IN" sz="1800" b="1" kern="1200" dirty="0" smtClean="0">
                          <a:solidFill>
                            <a:schemeClr val="dk1"/>
                          </a:solidFill>
                          <a:latin typeface="+mn-lt"/>
                          <a:ea typeface="+mn-ea"/>
                          <a:cs typeface="+mn-cs"/>
                        </a:rPr>
                        <a:t>Forward movement of valve leaflets in diastole</a:t>
                      </a:r>
                      <a:endParaRPr lang="en-IN" sz="1800" b="1" dirty="0"/>
                    </a:p>
                  </a:txBody>
                  <a:tcPr/>
                </a:tc>
                <a:tc>
                  <a:txBody>
                    <a:bodyPr/>
                    <a:lstStyle/>
                    <a:p>
                      <a:r>
                        <a:rPr lang="en-IN" sz="1800" b="1" kern="1200" dirty="0" smtClean="0">
                          <a:solidFill>
                            <a:schemeClr val="dk1"/>
                          </a:solidFill>
                          <a:latin typeface="+mn-lt"/>
                          <a:ea typeface="+mn-ea"/>
                          <a:cs typeface="+mn-cs"/>
                        </a:rPr>
                        <a:t>Total leaflet thickening ( 5-8 mm)</a:t>
                      </a:r>
                      <a:endParaRPr lang="en-IN" b="1" dirty="0"/>
                    </a:p>
                  </a:txBody>
                  <a:tcPr/>
                </a:tc>
                <a:tc>
                  <a:txBody>
                    <a:bodyPr/>
                    <a:lstStyle/>
                    <a:p>
                      <a:r>
                        <a:rPr lang="en-IN" sz="1800" b="1" kern="1200" dirty="0" err="1" smtClean="0">
                          <a:solidFill>
                            <a:schemeClr val="dk1"/>
                          </a:solidFill>
                          <a:latin typeface="+mn-lt"/>
                          <a:ea typeface="+mn-ea"/>
                          <a:cs typeface="+mn-cs"/>
                        </a:rPr>
                        <a:t>Chordal</a:t>
                      </a:r>
                      <a:r>
                        <a:rPr lang="en-IN" sz="1800" b="1" kern="1200" dirty="0" smtClean="0">
                          <a:solidFill>
                            <a:schemeClr val="dk1"/>
                          </a:solidFill>
                          <a:latin typeface="+mn-lt"/>
                          <a:ea typeface="+mn-ea"/>
                          <a:cs typeface="+mn-cs"/>
                        </a:rPr>
                        <a:t> thickening 2/3 up </a:t>
                      </a:r>
                      <a:r>
                        <a:rPr lang="en-IN" sz="1800" b="1" kern="1200" dirty="0" err="1" smtClean="0">
                          <a:solidFill>
                            <a:schemeClr val="dk1"/>
                          </a:solidFill>
                          <a:latin typeface="+mn-lt"/>
                          <a:ea typeface="+mn-ea"/>
                          <a:cs typeface="+mn-cs"/>
                        </a:rPr>
                        <a:t>chordal</a:t>
                      </a:r>
                      <a:r>
                        <a:rPr lang="en-IN" sz="1800" b="1" kern="1200" dirty="0" smtClean="0">
                          <a:solidFill>
                            <a:schemeClr val="dk1"/>
                          </a:solidFill>
                          <a:latin typeface="+mn-lt"/>
                          <a:ea typeface="+mn-ea"/>
                          <a:cs typeface="+mn-cs"/>
                        </a:rPr>
                        <a:t> length </a:t>
                      </a:r>
                      <a:endParaRPr lang="en-IN" b="1" dirty="0"/>
                    </a:p>
                  </a:txBody>
                  <a:tcPr/>
                </a:tc>
                <a:tc>
                  <a:txBody>
                    <a:bodyPr/>
                    <a:lstStyle/>
                    <a:p>
                      <a:r>
                        <a:rPr lang="en-IN" sz="1800" b="1" kern="1200" dirty="0" err="1" smtClean="0">
                          <a:solidFill>
                            <a:schemeClr val="dk1"/>
                          </a:solidFill>
                          <a:latin typeface="+mn-lt"/>
                          <a:ea typeface="+mn-ea"/>
                          <a:cs typeface="+mn-cs"/>
                        </a:rPr>
                        <a:t>Upto</a:t>
                      </a:r>
                      <a:r>
                        <a:rPr lang="en-IN" sz="1800" b="1" kern="1200" dirty="0" smtClean="0">
                          <a:solidFill>
                            <a:schemeClr val="dk1"/>
                          </a:solidFill>
                          <a:latin typeface="+mn-lt"/>
                          <a:ea typeface="+mn-ea"/>
                          <a:cs typeface="+mn-cs"/>
                        </a:rPr>
                        <a:t> mid leaflet</a:t>
                      </a:r>
                      <a:endParaRPr lang="en-IN" b="1" dirty="0"/>
                    </a:p>
                  </a:txBody>
                  <a:tcPr/>
                </a:tc>
              </a:tr>
              <a:tr h="1257309">
                <a:tc>
                  <a:txBody>
                    <a:bodyPr/>
                    <a:lstStyle/>
                    <a:p>
                      <a:r>
                        <a:rPr lang="en-US" sz="2400" b="1" dirty="0" smtClean="0"/>
                        <a:t>4</a:t>
                      </a:r>
                      <a:endParaRPr lang="en-IN" sz="2400" b="1" dirty="0"/>
                    </a:p>
                  </a:txBody>
                  <a:tcPr/>
                </a:tc>
                <a:tc>
                  <a:txBody>
                    <a:bodyPr/>
                    <a:lstStyle/>
                    <a:p>
                      <a:r>
                        <a:rPr lang="en-IN" sz="1800" b="1" kern="1200" dirty="0" smtClean="0">
                          <a:solidFill>
                            <a:schemeClr val="dk1"/>
                          </a:solidFill>
                          <a:latin typeface="+mn-lt"/>
                          <a:ea typeface="+mn-ea"/>
                          <a:cs typeface="+mn-cs"/>
                        </a:rPr>
                        <a:t>No or minimal forward movement of leaflets in diastole</a:t>
                      </a:r>
                      <a:endParaRPr lang="en-IN" b="1" dirty="0"/>
                    </a:p>
                  </a:txBody>
                  <a:tcPr/>
                </a:tc>
                <a:tc>
                  <a:txBody>
                    <a:bodyPr/>
                    <a:lstStyle/>
                    <a:p>
                      <a:r>
                        <a:rPr lang="en-IN" sz="1800" b="1" kern="1200" dirty="0" smtClean="0">
                          <a:solidFill>
                            <a:schemeClr val="dk1"/>
                          </a:solidFill>
                          <a:latin typeface="+mn-lt"/>
                          <a:ea typeface="+mn-ea"/>
                          <a:cs typeface="+mn-cs"/>
                        </a:rPr>
                        <a:t>Severe thickening</a:t>
                      </a:r>
                    </a:p>
                    <a:p>
                      <a:r>
                        <a:rPr lang="en-IN" sz="1800" b="1" kern="1200" dirty="0" smtClean="0">
                          <a:solidFill>
                            <a:schemeClr val="dk1"/>
                          </a:solidFill>
                          <a:latin typeface="+mn-lt"/>
                          <a:ea typeface="+mn-ea"/>
                          <a:cs typeface="+mn-cs"/>
                        </a:rPr>
                        <a:t>(&gt; 8 mm</a:t>
                      </a:r>
                      <a:endParaRPr lang="en-IN"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1" kern="1200" dirty="0" smtClean="0">
                          <a:solidFill>
                            <a:schemeClr val="dk1"/>
                          </a:solidFill>
                          <a:latin typeface="+mn-lt"/>
                          <a:ea typeface="+mn-ea"/>
                          <a:cs typeface="+mn-cs"/>
                        </a:rPr>
                        <a:t>Complete </a:t>
                      </a:r>
                      <a:r>
                        <a:rPr lang="en-IN" sz="1800" b="1" kern="1200" dirty="0" err="1" smtClean="0">
                          <a:solidFill>
                            <a:schemeClr val="dk1"/>
                          </a:solidFill>
                          <a:latin typeface="+mn-lt"/>
                          <a:ea typeface="+mn-ea"/>
                          <a:cs typeface="+mn-cs"/>
                        </a:rPr>
                        <a:t>Chordal</a:t>
                      </a:r>
                      <a:r>
                        <a:rPr lang="en-IN" sz="1800" b="1" kern="1200" dirty="0" smtClean="0">
                          <a:solidFill>
                            <a:schemeClr val="dk1"/>
                          </a:solidFill>
                          <a:latin typeface="+mn-lt"/>
                          <a:ea typeface="+mn-ea"/>
                          <a:cs typeface="+mn-cs"/>
                        </a:rPr>
                        <a:t> thickening to papillary muscle</a:t>
                      </a:r>
                    </a:p>
                    <a:p>
                      <a:endParaRPr lang="en-IN" b="1" dirty="0"/>
                    </a:p>
                  </a:txBody>
                  <a:tcPr/>
                </a:tc>
                <a:tc>
                  <a:txBody>
                    <a:bodyPr/>
                    <a:lstStyle/>
                    <a:p>
                      <a:r>
                        <a:rPr lang="en-IN" sz="1800" b="1" kern="1200" dirty="0" smtClean="0">
                          <a:solidFill>
                            <a:schemeClr val="dk1"/>
                          </a:solidFill>
                          <a:latin typeface="+mn-lt"/>
                          <a:ea typeface="+mn-ea"/>
                          <a:cs typeface="+mn-cs"/>
                        </a:rPr>
                        <a:t>Throughout most of the valve leaflets</a:t>
                      </a:r>
                      <a:endParaRPr lang="en-IN" b="1" dirty="0"/>
                    </a:p>
                  </a:txBody>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571612"/>
            <a:ext cx="9905998" cy="2286016"/>
          </a:xfrm>
        </p:spPr>
        <p:txBody>
          <a:bodyPr/>
          <a:lstStyle/>
          <a:p>
            <a:pPr lvl="0"/>
            <a:r>
              <a:rPr lang="en-IN" sz="4800" dirty="0" smtClean="0">
                <a:solidFill>
                  <a:srgbClr val="FFFF00"/>
                </a:solidFill>
              </a:rPr>
              <a:t>How do you optimize this patient pre -operatively?</a:t>
            </a:r>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IN"/>
          </a:p>
        </p:txBody>
      </p:sp>
      <p:sp>
        <p:nvSpPr>
          <p:cNvPr id="4" name="Content Placeholder 3"/>
          <p:cNvSpPr>
            <a:spLocks noGrp="1"/>
          </p:cNvSpPr>
          <p:nvPr>
            <p:ph idx="1"/>
          </p:nvPr>
        </p:nvSpPr>
        <p:spPr>
          <a:xfrm>
            <a:off x="1141412" y="571480"/>
            <a:ext cx="9905999" cy="6072230"/>
          </a:xfrm>
        </p:spPr>
        <p:txBody>
          <a:bodyPr>
            <a:normAutofit fontScale="92500"/>
          </a:bodyPr>
          <a:lstStyle/>
          <a:p>
            <a:r>
              <a:rPr lang="en-IN" dirty="0" smtClean="0"/>
              <a:t>Many patients with moderate or severe mitral </a:t>
            </a:r>
            <a:r>
              <a:rPr lang="en-IN" dirty="0" err="1" smtClean="0"/>
              <a:t>stenosis</a:t>
            </a:r>
            <a:r>
              <a:rPr lang="en-IN" dirty="0" smtClean="0"/>
              <a:t> can be managed successfully with medical therapy, which includes strict control of heart rate, volume status and frequent monitoring. The two goals of medical therapy are to reduce the heart rate and reduce the left </a:t>
            </a:r>
            <a:r>
              <a:rPr lang="en-IN" dirty="0" err="1" smtClean="0"/>
              <a:t>atrial</a:t>
            </a:r>
            <a:r>
              <a:rPr lang="en-IN" dirty="0" smtClean="0"/>
              <a:t> pressure. </a:t>
            </a:r>
          </a:p>
          <a:p>
            <a:r>
              <a:rPr lang="en-IN" dirty="0" smtClean="0"/>
              <a:t>Heart rate reduction can be achieved with beta blockers -</a:t>
            </a:r>
            <a:r>
              <a:rPr lang="en-IN" dirty="0" err="1" smtClean="0"/>
              <a:t>Metoprolol</a:t>
            </a:r>
            <a:r>
              <a:rPr lang="en-IN" dirty="0" smtClean="0"/>
              <a:t> or </a:t>
            </a:r>
            <a:r>
              <a:rPr lang="en-IN" dirty="0" err="1" smtClean="0"/>
              <a:t>bisoprolol</a:t>
            </a:r>
            <a:r>
              <a:rPr lang="en-IN" dirty="0" smtClean="0"/>
              <a:t> are  preferred .</a:t>
            </a:r>
          </a:p>
          <a:p>
            <a:r>
              <a:rPr lang="en-IN" dirty="0" err="1" smtClean="0"/>
              <a:t>Digoxin</a:t>
            </a:r>
            <a:r>
              <a:rPr lang="en-IN" dirty="0" smtClean="0"/>
              <a:t> can be used in patients with </a:t>
            </a:r>
            <a:r>
              <a:rPr lang="en-IN" dirty="0" err="1" smtClean="0"/>
              <a:t>atrial</a:t>
            </a:r>
            <a:r>
              <a:rPr lang="en-IN" dirty="0" smtClean="0"/>
              <a:t> fibrillation for control of ventricular rate and is generally considered safer, well tolerated and has few adverse </a:t>
            </a:r>
            <a:r>
              <a:rPr lang="en-IN" dirty="0" err="1" smtClean="0"/>
              <a:t>fetal</a:t>
            </a:r>
            <a:r>
              <a:rPr lang="en-IN" dirty="0" smtClean="0"/>
              <a:t> effects. </a:t>
            </a:r>
            <a:r>
              <a:rPr lang="en-IN" dirty="0" err="1" smtClean="0"/>
              <a:t>Amiodarone</a:t>
            </a:r>
            <a:r>
              <a:rPr lang="en-IN" dirty="0" smtClean="0"/>
              <a:t> is contraindicated during pregnancy and should not be used for control of ventricular rate. </a:t>
            </a:r>
          </a:p>
          <a:p>
            <a:r>
              <a:rPr lang="en-IN" dirty="0" smtClean="0"/>
              <a:t>Reduction in left </a:t>
            </a:r>
            <a:r>
              <a:rPr lang="en-IN" dirty="0" err="1" smtClean="0"/>
              <a:t>atrial</a:t>
            </a:r>
            <a:r>
              <a:rPr lang="en-IN" dirty="0" smtClean="0"/>
              <a:t> pressure is achieved by the use of diuretics. (avoid </a:t>
            </a:r>
            <a:r>
              <a:rPr lang="en-IN" dirty="0" err="1" smtClean="0"/>
              <a:t>uteroplacental</a:t>
            </a:r>
            <a:r>
              <a:rPr lang="en-IN" dirty="0" smtClean="0"/>
              <a:t> </a:t>
            </a:r>
            <a:r>
              <a:rPr lang="en-IN" dirty="0" err="1" smtClean="0"/>
              <a:t>hypoperfusion</a:t>
            </a:r>
            <a:r>
              <a:rPr lang="en-IN" dirty="0" smtClean="0"/>
              <a:t> )</a:t>
            </a:r>
          </a:p>
          <a:p>
            <a:r>
              <a:rPr lang="en-IN" dirty="0" smtClean="0"/>
              <a:t>Prophylactic anticoagulation with </a:t>
            </a:r>
            <a:r>
              <a:rPr lang="en-IN" dirty="0" err="1" smtClean="0"/>
              <a:t>with</a:t>
            </a:r>
            <a:r>
              <a:rPr lang="en-IN" dirty="0" smtClean="0"/>
              <a:t> UFH, LMWH, or Vitamin K antagonist (VKA)</a:t>
            </a:r>
          </a:p>
          <a:p>
            <a:endParaRPr lang="en-IN"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785926"/>
            <a:ext cx="9905998" cy="1785950"/>
          </a:xfrm>
        </p:spPr>
        <p:txBody>
          <a:bodyPr>
            <a:normAutofit fontScale="90000"/>
          </a:bodyPr>
          <a:lstStyle/>
          <a:p>
            <a:pPr lvl="0"/>
            <a:r>
              <a:rPr lang="en-IN" sz="5300" dirty="0" smtClean="0">
                <a:solidFill>
                  <a:srgbClr val="FFFF00"/>
                </a:solidFill>
              </a:rPr>
              <a:t>What are the  goals to aim for  in </a:t>
            </a:r>
            <a:r>
              <a:rPr lang="en-IN" sz="5300" dirty="0" err="1" smtClean="0">
                <a:solidFill>
                  <a:srgbClr val="FFFF00"/>
                </a:solidFill>
              </a:rPr>
              <a:t>anAesthetic</a:t>
            </a:r>
            <a:r>
              <a:rPr lang="en-IN" sz="5300" dirty="0" smtClean="0">
                <a:solidFill>
                  <a:srgbClr val="FFFF00"/>
                </a:solidFill>
              </a:rPr>
              <a:t> management of pregnant woman with M.S?</a:t>
            </a:r>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1141412" y="785794"/>
            <a:ext cx="9905999" cy="5715039"/>
          </a:xfrm>
        </p:spPr>
        <p:txBody>
          <a:bodyPr>
            <a:normAutofit fontScale="92500" lnSpcReduction="20000"/>
          </a:bodyPr>
          <a:lstStyle/>
          <a:p>
            <a:r>
              <a:rPr lang="en-IN" sz="2800" b="1" dirty="0" smtClean="0">
                <a:solidFill>
                  <a:srgbClr val="FFFF00"/>
                </a:solidFill>
              </a:rPr>
              <a:t>Parameter                                           Percentage of change</a:t>
            </a:r>
            <a:endParaRPr lang="en-IN" sz="2800" dirty="0" smtClean="0">
              <a:solidFill>
                <a:srgbClr val="FFFF00"/>
              </a:solidFill>
            </a:endParaRPr>
          </a:p>
          <a:p>
            <a:r>
              <a:rPr lang="en-IN" dirty="0" smtClean="0"/>
              <a:t>Cardiac output                                               40–50% Increase</a:t>
            </a:r>
          </a:p>
          <a:p>
            <a:r>
              <a:rPr lang="en-IN" dirty="0" smtClean="0"/>
              <a:t>Stroke volume                                                30% Increase</a:t>
            </a:r>
          </a:p>
          <a:p>
            <a:r>
              <a:rPr lang="en-IN" dirty="0" smtClean="0"/>
              <a:t>Heart rate                                                      15–25% Increase</a:t>
            </a:r>
          </a:p>
          <a:p>
            <a:r>
              <a:rPr lang="en-IN" dirty="0" smtClean="0"/>
              <a:t>Intravascular volume                                        45% Increase</a:t>
            </a:r>
          </a:p>
          <a:p>
            <a:r>
              <a:rPr lang="en-IN" dirty="0" smtClean="0"/>
              <a:t>Systemic vascular</a:t>
            </a:r>
          </a:p>
          <a:p>
            <a:r>
              <a:rPr lang="en-IN" dirty="0" smtClean="0"/>
              <a:t>Resistance                                                      20% Decrease</a:t>
            </a:r>
          </a:p>
          <a:p>
            <a:r>
              <a:rPr lang="en-IN" dirty="0" smtClean="0"/>
              <a:t>Systolic BP                                                      Minimal</a:t>
            </a:r>
          </a:p>
          <a:p>
            <a:r>
              <a:rPr lang="en-IN" dirty="0" smtClean="0"/>
              <a:t>Diastolic BP                                                    20% Decrease at mid-pregnancy</a:t>
            </a:r>
          </a:p>
          <a:p>
            <a:pPr>
              <a:buNone/>
            </a:pPr>
            <a:r>
              <a:rPr lang="en-IN" dirty="0" smtClean="0"/>
              <a:t>                                                                        Pre-pregnant values at term</a:t>
            </a:r>
          </a:p>
          <a:p>
            <a:r>
              <a:rPr lang="en-IN" dirty="0" smtClean="0"/>
              <a:t>CVP                                                               Unchanged</a:t>
            </a:r>
          </a:p>
          <a:p>
            <a:r>
              <a:rPr lang="en-IN" dirty="0" smtClean="0"/>
              <a:t>O2 consumption                                              30–40% Increase</a:t>
            </a:r>
          </a:p>
          <a:p>
            <a:endParaRPr lang="en-IN"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IN"/>
          </a:p>
        </p:txBody>
      </p:sp>
      <p:sp>
        <p:nvSpPr>
          <p:cNvPr id="4" name="Content Placeholder 3"/>
          <p:cNvSpPr>
            <a:spLocks noGrp="1"/>
          </p:cNvSpPr>
          <p:nvPr>
            <p:ph idx="1"/>
          </p:nvPr>
        </p:nvSpPr>
        <p:spPr>
          <a:xfrm>
            <a:off x="1141412" y="0"/>
            <a:ext cx="9905999" cy="6572272"/>
          </a:xfrm>
        </p:spPr>
        <p:txBody>
          <a:bodyPr>
            <a:normAutofit fontScale="92500" lnSpcReduction="10000"/>
          </a:bodyPr>
          <a:lstStyle/>
          <a:p>
            <a:endParaRPr lang="en-IN" dirty="0" smtClean="0"/>
          </a:p>
          <a:p>
            <a:r>
              <a:rPr lang="en-IN" b="1" dirty="0" smtClean="0"/>
              <a:t>Prevent rapid ventricular rates </a:t>
            </a:r>
          </a:p>
          <a:p>
            <a:r>
              <a:rPr lang="en-IN" dirty="0" smtClean="0"/>
              <a:t>Sinus tachycardia should be corrected immediately by reversing the precipitating event (pain, anxiety, light general </a:t>
            </a:r>
            <a:r>
              <a:rPr lang="en-IN" dirty="0" err="1" smtClean="0"/>
              <a:t>anesthesia</a:t>
            </a:r>
            <a:r>
              <a:rPr lang="en-IN" dirty="0" smtClean="0"/>
              <a:t>, </a:t>
            </a:r>
            <a:r>
              <a:rPr lang="en-IN" dirty="0" err="1" smtClean="0"/>
              <a:t>hypovolemia</a:t>
            </a:r>
            <a:r>
              <a:rPr lang="en-IN" dirty="0" smtClean="0"/>
              <a:t>, </a:t>
            </a:r>
            <a:r>
              <a:rPr lang="en-IN" dirty="0" err="1" smtClean="0"/>
              <a:t>hypercarbia</a:t>
            </a:r>
            <a:r>
              <a:rPr lang="en-IN" dirty="0" smtClean="0"/>
              <a:t>, acidosis) or by administering beta blockers intravenously. </a:t>
            </a:r>
          </a:p>
          <a:p>
            <a:r>
              <a:rPr lang="en-IN" b="1" dirty="0" smtClean="0"/>
              <a:t>Minimize increase in central blood volume </a:t>
            </a:r>
          </a:p>
          <a:p>
            <a:r>
              <a:rPr lang="en-IN" dirty="0" smtClean="0"/>
              <a:t>Over transfusion, </a:t>
            </a:r>
            <a:r>
              <a:rPr lang="en-IN" dirty="0" err="1" smtClean="0"/>
              <a:t>Trendelenburg</a:t>
            </a:r>
            <a:r>
              <a:rPr lang="en-IN" dirty="0" smtClean="0"/>
              <a:t> position, or </a:t>
            </a:r>
            <a:r>
              <a:rPr lang="en-IN" dirty="0" err="1" smtClean="0"/>
              <a:t>autotransfusion</a:t>
            </a:r>
            <a:r>
              <a:rPr lang="en-IN" dirty="0" smtClean="0"/>
              <a:t> via uterine contraction can precipitate pulmonary </a:t>
            </a:r>
            <a:r>
              <a:rPr lang="en-IN" dirty="0" err="1" smtClean="0"/>
              <a:t>edema</a:t>
            </a:r>
            <a:r>
              <a:rPr lang="en-IN" dirty="0" smtClean="0"/>
              <a:t>, right ventricular failure or </a:t>
            </a:r>
            <a:r>
              <a:rPr lang="en-IN" dirty="0" err="1" smtClean="0"/>
              <a:t>atrial</a:t>
            </a:r>
            <a:r>
              <a:rPr lang="en-IN" dirty="0" smtClean="0"/>
              <a:t> fibrillation. </a:t>
            </a:r>
            <a:endParaRPr lang="en-IN" b="1" dirty="0" smtClean="0"/>
          </a:p>
          <a:p>
            <a:r>
              <a:rPr lang="en-IN" b="1" dirty="0" smtClean="0"/>
              <a:t> Avoid marked decreases in SVR</a:t>
            </a:r>
          </a:p>
          <a:p>
            <a:r>
              <a:rPr lang="en-IN" dirty="0" smtClean="0"/>
              <a:t> Marked decrease in SVR is not well tolerated. Decreases in SVR are compensated by increases in heart rate (as stroke volume is fixed). </a:t>
            </a:r>
          </a:p>
          <a:p>
            <a:pPr>
              <a:buNone/>
            </a:pPr>
            <a:r>
              <a:rPr lang="en-IN" b="1" dirty="0" smtClean="0"/>
              <a:t>• Prevent increases in pulmonary artery pressure </a:t>
            </a:r>
          </a:p>
          <a:p>
            <a:pPr>
              <a:buNone/>
            </a:pPr>
            <a:r>
              <a:rPr lang="en-IN" dirty="0" err="1" smtClean="0"/>
              <a:t>Hypercarbia</a:t>
            </a:r>
            <a:r>
              <a:rPr lang="en-IN" dirty="0" smtClean="0"/>
              <a:t>, hypoxia, acidosis, lung hyperinflation or increased lung water can increase PVR. </a:t>
            </a:r>
            <a:endParaRPr lang="en-IN" b="1" dirty="0" smtClean="0"/>
          </a:p>
          <a:p>
            <a:pPr>
              <a:buNone/>
            </a:pPr>
            <a:endParaRPr lang="en-IN" b="1" dirty="0" smtClean="0"/>
          </a:p>
          <a:p>
            <a:endParaRPr lang="en-IN" dirty="0" smtClean="0"/>
          </a:p>
          <a:p>
            <a:endParaRPr lang="en-IN"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643050"/>
            <a:ext cx="9905998" cy="2786082"/>
          </a:xfrm>
        </p:spPr>
        <p:txBody>
          <a:bodyPr>
            <a:normAutofit/>
          </a:bodyPr>
          <a:lstStyle/>
          <a:p>
            <a:pPr lvl="0"/>
            <a:r>
              <a:rPr lang="en-IN" sz="4800" dirty="0" smtClean="0">
                <a:solidFill>
                  <a:srgbClr val="FFFF00"/>
                </a:solidFill>
              </a:rPr>
              <a:t>What is  the surgical management for Mitral  </a:t>
            </a:r>
            <a:r>
              <a:rPr lang="en-IN" sz="4800" dirty="0" err="1" smtClean="0">
                <a:solidFill>
                  <a:srgbClr val="FFFF00"/>
                </a:solidFill>
              </a:rPr>
              <a:t>Valvular</a:t>
            </a:r>
            <a:r>
              <a:rPr lang="en-IN" sz="4800" dirty="0" smtClean="0">
                <a:solidFill>
                  <a:srgbClr val="FFFF00"/>
                </a:solidFill>
              </a:rPr>
              <a:t> disease  in pregnancy?</a:t>
            </a:r>
            <a:br>
              <a:rPr lang="en-IN" sz="4800" dirty="0" smtClean="0">
                <a:solidFill>
                  <a:srgbClr val="FFFF00"/>
                </a:solidFill>
              </a:rPr>
            </a:br>
            <a:endParaRPr lang="en-IN" sz="4800" dirty="0">
              <a:solidFill>
                <a:srgbClr val="FFFF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IN"/>
          </a:p>
        </p:txBody>
      </p:sp>
      <p:sp>
        <p:nvSpPr>
          <p:cNvPr id="4" name="Content Placeholder 3"/>
          <p:cNvSpPr>
            <a:spLocks noGrp="1"/>
          </p:cNvSpPr>
          <p:nvPr>
            <p:ph idx="1"/>
          </p:nvPr>
        </p:nvSpPr>
        <p:spPr>
          <a:xfrm>
            <a:off x="1141412" y="357166"/>
            <a:ext cx="9905999" cy="6500834"/>
          </a:xfrm>
        </p:spPr>
        <p:txBody>
          <a:bodyPr>
            <a:normAutofit fontScale="92500" lnSpcReduction="10000"/>
          </a:bodyPr>
          <a:lstStyle/>
          <a:p>
            <a:r>
              <a:rPr lang="en-IN" dirty="0" smtClean="0"/>
              <a:t>If Mitral  </a:t>
            </a:r>
            <a:r>
              <a:rPr lang="en-IN" dirty="0" err="1" smtClean="0"/>
              <a:t>stenosis</a:t>
            </a:r>
            <a:r>
              <a:rPr lang="en-IN" dirty="0" smtClean="0"/>
              <a:t> is diagnosed before pregnancy, mitral </a:t>
            </a:r>
            <a:r>
              <a:rPr lang="en-IN" dirty="0" err="1" smtClean="0"/>
              <a:t>commissurotomy</a:t>
            </a:r>
            <a:r>
              <a:rPr lang="en-IN" dirty="0" smtClean="0"/>
              <a:t>  is preferred. </a:t>
            </a:r>
          </a:p>
          <a:p>
            <a:r>
              <a:rPr lang="en-IN" dirty="0" smtClean="0"/>
              <a:t>During pregnancy, the second trimester is the preferred period for any invasive procedure.</a:t>
            </a:r>
          </a:p>
          <a:p>
            <a:r>
              <a:rPr lang="en-IN" dirty="0" smtClean="0"/>
              <a:t> </a:t>
            </a:r>
            <a:r>
              <a:rPr lang="en-IN" dirty="0" err="1" smtClean="0"/>
              <a:t>Percutaneous</a:t>
            </a:r>
            <a:r>
              <a:rPr lang="en-IN" dirty="0" smtClean="0"/>
              <a:t>   </a:t>
            </a:r>
            <a:r>
              <a:rPr lang="en-IN" dirty="0" err="1" smtClean="0"/>
              <a:t>valvuloplasty</a:t>
            </a:r>
            <a:r>
              <a:rPr lang="en-IN" dirty="0" smtClean="0"/>
              <a:t> using the Inoue balloon technique has become the accepted treatment for patients with severe  symptomatic mitral </a:t>
            </a:r>
            <a:r>
              <a:rPr lang="en-IN" dirty="0" err="1" smtClean="0"/>
              <a:t>stenosis</a:t>
            </a:r>
            <a:r>
              <a:rPr lang="en-IN" dirty="0" smtClean="0"/>
              <a:t>.</a:t>
            </a:r>
          </a:p>
          <a:p>
            <a:r>
              <a:rPr lang="en-IN" dirty="0" smtClean="0"/>
              <a:t> </a:t>
            </a:r>
            <a:r>
              <a:rPr lang="en-IN" dirty="0" err="1" smtClean="0"/>
              <a:t>Percutaneous</a:t>
            </a:r>
            <a:r>
              <a:rPr lang="en-IN" dirty="0" smtClean="0"/>
              <a:t> balloon mitral </a:t>
            </a:r>
            <a:r>
              <a:rPr lang="en-IN" dirty="0" err="1" smtClean="0"/>
              <a:t>valvuloplasty</a:t>
            </a:r>
            <a:r>
              <a:rPr lang="en-IN" dirty="0" smtClean="0"/>
              <a:t> provides palliation for pregnant women with mitral </a:t>
            </a:r>
            <a:r>
              <a:rPr lang="en-IN" dirty="0" err="1" smtClean="0"/>
              <a:t>stenosis</a:t>
            </a:r>
            <a:r>
              <a:rPr lang="en-IN" dirty="0" smtClean="0"/>
              <a:t>, and the reported success rate is nearly 100%.</a:t>
            </a:r>
          </a:p>
          <a:p>
            <a:r>
              <a:rPr lang="en-IN" dirty="0" smtClean="0"/>
              <a:t>Successful balloon </a:t>
            </a:r>
            <a:r>
              <a:rPr lang="en-IN" dirty="0" err="1" smtClean="0"/>
              <a:t>valvuloplasty</a:t>
            </a:r>
            <a:r>
              <a:rPr lang="en-IN" dirty="0" smtClean="0"/>
              <a:t> increases the valve area to &gt;1.5 cm2 without a substantial increase in mitral regurgitation. </a:t>
            </a:r>
          </a:p>
          <a:p>
            <a:r>
              <a:rPr lang="en-IN" dirty="0" smtClean="0"/>
              <a:t>Although the maternal outcome in </a:t>
            </a:r>
            <a:r>
              <a:rPr lang="en-IN" dirty="0" err="1" smtClean="0"/>
              <a:t>percutaneous</a:t>
            </a:r>
            <a:r>
              <a:rPr lang="en-IN" dirty="0" smtClean="0"/>
              <a:t> balloon mitral </a:t>
            </a:r>
            <a:r>
              <a:rPr lang="en-IN" dirty="0" err="1" smtClean="0"/>
              <a:t>valvuloplasty</a:t>
            </a:r>
            <a:r>
              <a:rPr lang="en-IN" dirty="0" smtClean="0"/>
              <a:t> and open </a:t>
            </a:r>
            <a:r>
              <a:rPr lang="en-IN" dirty="0" err="1" smtClean="0"/>
              <a:t>commissurotomy</a:t>
            </a:r>
            <a:r>
              <a:rPr lang="en-IN" dirty="0" smtClean="0"/>
              <a:t> are the same, the foetal loss is high in open  </a:t>
            </a:r>
            <a:r>
              <a:rPr lang="en-IN" dirty="0" err="1" smtClean="0"/>
              <a:t>commissurotomy</a:t>
            </a:r>
            <a:r>
              <a:rPr lang="en-IN" dirty="0" smtClean="0"/>
              <a:t>, at a ratio of 1:8.</a:t>
            </a:r>
          </a:p>
          <a:p>
            <a:r>
              <a:rPr lang="en-IN" dirty="0" smtClean="0"/>
              <a:t>Valve replacement is reserved for severe cases with calcified valve and in mural thrombus where the maternal mortality is 1.5–5% and the foetal loss is 16–33%.</a:t>
            </a:r>
          </a:p>
          <a:p>
            <a:endParaRPr lang="en-IN"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2285992"/>
            <a:ext cx="9905998" cy="1857388"/>
          </a:xfrm>
        </p:spPr>
        <p:txBody>
          <a:bodyPr>
            <a:normAutofit fontScale="90000"/>
          </a:bodyPr>
          <a:lstStyle/>
          <a:p>
            <a:pPr lvl="0"/>
            <a:r>
              <a:rPr lang="en-IN" sz="4800" dirty="0" smtClean="0">
                <a:solidFill>
                  <a:srgbClr val="FFFF00"/>
                </a:solidFill>
              </a:rPr>
              <a:t>How do you plan for </a:t>
            </a:r>
            <a:r>
              <a:rPr lang="en-IN" sz="4800" dirty="0" err="1" smtClean="0">
                <a:solidFill>
                  <a:srgbClr val="FFFF00"/>
                </a:solidFill>
              </a:rPr>
              <a:t>laboUr</a:t>
            </a:r>
            <a:r>
              <a:rPr lang="en-IN" sz="4800" dirty="0" smtClean="0">
                <a:solidFill>
                  <a:srgbClr val="FFFF00"/>
                </a:solidFill>
              </a:rPr>
              <a:t> analgesia for this patient?</a:t>
            </a:r>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IN"/>
          </a:p>
        </p:txBody>
      </p:sp>
      <p:sp>
        <p:nvSpPr>
          <p:cNvPr id="4" name="Content Placeholder 3"/>
          <p:cNvSpPr>
            <a:spLocks noGrp="1"/>
          </p:cNvSpPr>
          <p:nvPr>
            <p:ph idx="1"/>
          </p:nvPr>
        </p:nvSpPr>
        <p:spPr>
          <a:xfrm>
            <a:off x="1141412" y="642918"/>
            <a:ext cx="9905999" cy="5929354"/>
          </a:xfrm>
        </p:spPr>
        <p:txBody>
          <a:bodyPr>
            <a:normAutofit lnSpcReduction="10000"/>
          </a:bodyPr>
          <a:lstStyle/>
          <a:p>
            <a:r>
              <a:rPr lang="en-IN" b="1" dirty="0" smtClean="0">
                <a:solidFill>
                  <a:srgbClr val="FFFF00"/>
                </a:solidFill>
              </a:rPr>
              <a:t>1)Epidural Technique:</a:t>
            </a:r>
          </a:p>
          <a:p>
            <a:r>
              <a:rPr lang="en-IN" dirty="0" smtClean="0"/>
              <a:t>Epidural </a:t>
            </a:r>
            <a:r>
              <a:rPr lang="en-IN" dirty="0" smtClean="0"/>
              <a:t>analgesia with a dilute local </a:t>
            </a:r>
            <a:r>
              <a:rPr lang="en-IN" dirty="0" err="1" smtClean="0"/>
              <a:t>anesthetic</a:t>
            </a:r>
            <a:r>
              <a:rPr lang="en-IN" dirty="0" smtClean="0"/>
              <a:t> ( 0. 0625 % </a:t>
            </a:r>
            <a:r>
              <a:rPr lang="en-IN" dirty="0" err="1" smtClean="0"/>
              <a:t>Bupivacaine</a:t>
            </a:r>
            <a:r>
              <a:rPr lang="en-IN" dirty="0" smtClean="0"/>
              <a:t>) </a:t>
            </a:r>
            <a:r>
              <a:rPr lang="en-IN" dirty="0" smtClean="0"/>
              <a:t>and </a:t>
            </a:r>
            <a:r>
              <a:rPr lang="en-IN" dirty="0" err="1" smtClean="0"/>
              <a:t>Opioid</a:t>
            </a:r>
            <a:r>
              <a:rPr lang="en-IN" dirty="0" smtClean="0"/>
              <a:t>  ( 25 </a:t>
            </a:r>
            <a:r>
              <a:rPr lang="en-IN" dirty="0" err="1" smtClean="0"/>
              <a:t>mic</a:t>
            </a:r>
            <a:r>
              <a:rPr lang="en-IN" dirty="0" smtClean="0"/>
              <a:t>  of FENTANYL or SUFENTANIL 25-50 </a:t>
            </a:r>
            <a:r>
              <a:rPr lang="en-IN" dirty="0" err="1" smtClean="0"/>
              <a:t>mic</a:t>
            </a:r>
            <a:r>
              <a:rPr lang="en-IN" dirty="0" smtClean="0"/>
              <a:t> )is recommended for pain relief during </a:t>
            </a:r>
            <a:r>
              <a:rPr lang="en-IN" dirty="0" err="1" smtClean="0"/>
              <a:t>labor</a:t>
            </a:r>
            <a:r>
              <a:rPr lang="en-IN" dirty="0" smtClean="0"/>
              <a:t>.</a:t>
            </a:r>
          </a:p>
          <a:p>
            <a:r>
              <a:rPr lang="en-IN" dirty="0" smtClean="0"/>
              <a:t> The addition of </a:t>
            </a:r>
            <a:r>
              <a:rPr lang="en-IN" dirty="0" err="1" smtClean="0"/>
              <a:t>opioids</a:t>
            </a:r>
            <a:r>
              <a:rPr lang="en-IN" dirty="0" smtClean="0"/>
              <a:t> enhances the quality of the analgesia without adding to the sympathetic blockade. Epinephrine should be avoided (as in test dose) as it may induce tachycardia .</a:t>
            </a:r>
          </a:p>
          <a:p>
            <a:r>
              <a:rPr lang="en-US" dirty="0" smtClean="0"/>
              <a:t>First stage of </a:t>
            </a:r>
            <a:r>
              <a:rPr lang="en-US" dirty="0" err="1" smtClean="0"/>
              <a:t>labour</a:t>
            </a:r>
            <a:r>
              <a:rPr lang="en-US" dirty="0" smtClean="0"/>
              <a:t> needs the blockade of T10 – L1 </a:t>
            </a:r>
            <a:r>
              <a:rPr lang="en-US" dirty="0" err="1" smtClean="0"/>
              <a:t>fibres</a:t>
            </a:r>
            <a:r>
              <a:rPr lang="en-US" dirty="0" smtClean="0"/>
              <a:t>.</a:t>
            </a:r>
          </a:p>
          <a:p>
            <a:r>
              <a:rPr lang="en-US" dirty="0" smtClean="0"/>
              <a:t>Second stage needs the blockade of S2-4 (</a:t>
            </a:r>
            <a:r>
              <a:rPr lang="en-US" dirty="0" err="1" smtClean="0"/>
              <a:t>Pudendal</a:t>
            </a:r>
            <a:r>
              <a:rPr lang="en-US" dirty="0" smtClean="0"/>
              <a:t> nerve) </a:t>
            </a:r>
            <a:r>
              <a:rPr lang="en-US" dirty="0" err="1" smtClean="0"/>
              <a:t>fibres</a:t>
            </a:r>
            <a:r>
              <a:rPr lang="en-US" dirty="0" smtClean="0"/>
              <a:t>.</a:t>
            </a:r>
          </a:p>
          <a:p>
            <a:r>
              <a:rPr lang="en-US" b="1" dirty="0" smtClean="0">
                <a:solidFill>
                  <a:srgbClr val="FFFF00"/>
                </a:solidFill>
              </a:rPr>
              <a:t>2) C.S.E (Combined Spinal Epidural ) Technique</a:t>
            </a:r>
          </a:p>
          <a:p>
            <a:r>
              <a:rPr lang="en-US" b="1" dirty="0" smtClean="0">
                <a:solidFill>
                  <a:srgbClr val="FFFF00"/>
                </a:solidFill>
              </a:rPr>
              <a:t>3) P.C.A with </a:t>
            </a:r>
            <a:r>
              <a:rPr lang="en-US" b="1" dirty="0" err="1" smtClean="0">
                <a:solidFill>
                  <a:srgbClr val="FFFF00"/>
                </a:solidFill>
              </a:rPr>
              <a:t>Remifentanil</a:t>
            </a:r>
            <a:r>
              <a:rPr lang="en-US" b="1" dirty="0" smtClean="0">
                <a:solidFill>
                  <a:srgbClr val="FFFF00"/>
                </a:solidFill>
              </a:rPr>
              <a:t> </a:t>
            </a:r>
            <a:r>
              <a:rPr lang="en-US" dirty="0" smtClean="0"/>
              <a:t>( bolus : 0.25 -0.5 mcg/kg/min) with lock out time 1-2 min</a:t>
            </a:r>
          </a:p>
          <a:p>
            <a:endParaRPr lang="en-IN" dirty="0" smtClean="0"/>
          </a:p>
          <a:p>
            <a:endParaRPr lang="en-IN"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714488"/>
            <a:ext cx="9905998" cy="2000264"/>
          </a:xfrm>
        </p:spPr>
        <p:txBody>
          <a:bodyPr>
            <a:normAutofit fontScale="90000"/>
          </a:bodyPr>
          <a:lstStyle/>
          <a:p>
            <a:pPr lvl="0"/>
            <a:r>
              <a:rPr lang="en-IN" sz="5300" dirty="0" smtClean="0">
                <a:solidFill>
                  <a:srgbClr val="FFFF00"/>
                </a:solidFill>
              </a:rPr>
              <a:t>What is the plan of </a:t>
            </a:r>
            <a:r>
              <a:rPr lang="en-IN" sz="5300" dirty="0" err="1" smtClean="0">
                <a:solidFill>
                  <a:srgbClr val="FFFF00"/>
                </a:solidFill>
              </a:rPr>
              <a:t>anAesthesia</a:t>
            </a:r>
            <a:r>
              <a:rPr lang="en-IN" sz="5300" dirty="0" smtClean="0">
                <a:solidFill>
                  <a:srgbClr val="FFFF00"/>
                </a:solidFill>
              </a:rPr>
              <a:t> for  this patient coming  for an elective Caesarean section? </a:t>
            </a:r>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IN"/>
          </a:p>
        </p:txBody>
      </p:sp>
      <p:sp>
        <p:nvSpPr>
          <p:cNvPr id="4" name="Content Placeholder 3"/>
          <p:cNvSpPr>
            <a:spLocks noGrp="1"/>
          </p:cNvSpPr>
          <p:nvPr>
            <p:ph idx="1"/>
          </p:nvPr>
        </p:nvSpPr>
        <p:spPr>
          <a:xfrm>
            <a:off x="1141412" y="500042"/>
            <a:ext cx="10312438" cy="6072230"/>
          </a:xfrm>
        </p:spPr>
        <p:txBody>
          <a:bodyPr>
            <a:normAutofit fontScale="92500" lnSpcReduction="10000"/>
          </a:bodyPr>
          <a:lstStyle/>
          <a:p>
            <a:r>
              <a:rPr lang="en-IN" dirty="0" smtClean="0"/>
              <a:t>A well-controlled, individualized </a:t>
            </a:r>
            <a:r>
              <a:rPr lang="en-IN" b="1" dirty="0" smtClean="0">
                <a:solidFill>
                  <a:srgbClr val="FFFF00"/>
                </a:solidFill>
              </a:rPr>
              <a:t>Epidural block </a:t>
            </a:r>
            <a:r>
              <a:rPr lang="en-IN" dirty="0" smtClean="0"/>
              <a:t>using incremental dosing of local </a:t>
            </a:r>
            <a:r>
              <a:rPr lang="en-IN" dirty="0" err="1" smtClean="0"/>
              <a:t>anesthetic</a:t>
            </a:r>
            <a:r>
              <a:rPr lang="en-IN" dirty="0" smtClean="0"/>
              <a:t> with invasive monitoring of arterial and cardiac filling pressures may be beneficial even for the most severe cardiac disease.</a:t>
            </a:r>
          </a:p>
          <a:p>
            <a:r>
              <a:rPr lang="en-IN" dirty="0" smtClean="0"/>
              <a:t> NYHA Class III and IV patients are better managed under </a:t>
            </a:r>
            <a:r>
              <a:rPr lang="en-IN" b="1" dirty="0" smtClean="0">
                <a:solidFill>
                  <a:srgbClr val="FFFF00"/>
                </a:solidFill>
              </a:rPr>
              <a:t>General </a:t>
            </a:r>
            <a:r>
              <a:rPr lang="en-IN" b="1" dirty="0" err="1" smtClean="0">
                <a:solidFill>
                  <a:srgbClr val="FFFF00"/>
                </a:solidFill>
              </a:rPr>
              <a:t>anesthesia</a:t>
            </a:r>
            <a:r>
              <a:rPr lang="en-IN" b="1" dirty="0" smtClean="0">
                <a:solidFill>
                  <a:srgbClr val="FFFF00"/>
                </a:solidFill>
              </a:rPr>
              <a:t> </a:t>
            </a:r>
            <a:r>
              <a:rPr lang="en-IN" dirty="0" smtClean="0"/>
              <a:t>.</a:t>
            </a:r>
          </a:p>
          <a:p>
            <a:r>
              <a:rPr lang="en-IN" dirty="0" smtClean="0"/>
              <a:t>General </a:t>
            </a:r>
            <a:r>
              <a:rPr lang="en-IN" dirty="0" err="1" smtClean="0"/>
              <a:t>anesthesia</a:t>
            </a:r>
            <a:r>
              <a:rPr lang="en-IN" dirty="0" smtClean="0"/>
              <a:t> should avoid drugs that cause tachycardia and lower SVR.</a:t>
            </a:r>
          </a:p>
          <a:p>
            <a:r>
              <a:rPr lang="en-IN" dirty="0" smtClean="0"/>
              <a:t> A balanced </a:t>
            </a:r>
            <a:r>
              <a:rPr lang="en-IN" dirty="0" err="1" smtClean="0"/>
              <a:t>anesthetic</a:t>
            </a:r>
            <a:r>
              <a:rPr lang="en-IN" dirty="0" smtClean="0"/>
              <a:t> with a high dose titrated </a:t>
            </a:r>
            <a:r>
              <a:rPr lang="en-IN" dirty="0" err="1" smtClean="0"/>
              <a:t>opioid</a:t>
            </a:r>
            <a:r>
              <a:rPr lang="en-IN" dirty="0" smtClean="0"/>
              <a:t> induction with beta blockade can be used. </a:t>
            </a:r>
          </a:p>
          <a:p>
            <a:r>
              <a:rPr lang="en-IN" dirty="0" smtClean="0"/>
              <a:t>Modified rapid sequence induction can be performed with intravenous </a:t>
            </a:r>
            <a:r>
              <a:rPr lang="en-IN" dirty="0" err="1" smtClean="0"/>
              <a:t>fentanyl</a:t>
            </a:r>
            <a:r>
              <a:rPr lang="en-IN" dirty="0" smtClean="0"/>
              <a:t>, </a:t>
            </a:r>
            <a:r>
              <a:rPr lang="en-IN" dirty="0" err="1" smtClean="0"/>
              <a:t>etomidate</a:t>
            </a:r>
            <a:r>
              <a:rPr lang="en-IN" dirty="0" smtClean="0"/>
              <a:t> and </a:t>
            </a:r>
            <a:r>
              <a:rPr lang="en-IN" dirty="0" err="1" smtClean="0"/>
              <a:t>rocuronium</a:t>
            </a:r>
            <a:r>
              <a:rPr lang="en-IN" dirty="0" smtClean="0"/>
              <a:t>. The hemodynamic response to </a:t>
            </a:r>
            <a:r>
              <a:rPr lang="en-IN" dirty="0" err="1" smtClean="0"/>
              <a:t>laryngoscopy</a:t>
            </a:r>
            <a:r>
              <a:rPr lang="en-IN" dirty="0" smtClean="0"/>
              <a:t> and intubation is avoided with </a:t>
            </a:r>
            <a:r>
              <a:rPr lang="en-IN" dirty="0" err="1" smtClean="0"/>
              <a:t>anesthetic</a:t>
            </a:r>
            <a:r>
              <a:rPr lang="en-IN" dirty="0" smtClean="0"/>
              <a:t> agents and beta blockade. </a:t>
            </a:r>
          </a:p>
          <a:p>
            <a:r>
              <a:rPr lang="en-IN" dirty="0" smtClean="0"/>
              <a:t>During the </a:t>
            </a:r>
            <a:r>
              <a:rPr lang="en-IN" dirty="0" err="1" smtClean="0"/>
              <a:t>intraoperative</a:t>
            </a:r>
            <a:r>
              <a:rPr lang="en-IN" dirty="0" smtClean="0"/>
              <a:t> period as well, adequate depth of </a:t>
            </a:r>
            <a:r>
              <a:rPr lang="en-IN" dirty="0" err="1" smtClean="0"/>
              <a:t>anesthesia</a:t>
            </a:r>
            <a:r>
              <a:rPr lang="en-IN" dirty="0" smtClean="0"/>
              <a:t> is required to avoid tachycardia and hypertension .</a:t>
            </a:r>
          </a:p>
          <a:p>
            <a:r>
              <a:rPr lang="en-IN" dirty="0" smtClean="0"/>
              <a:t> Maintenance of </a:t>
            </a:r>
            <a:r>
              <a:rPr lang="en-IN" dirty="0" err="1" smtClean="0"/>
              <a:t>anesthesia</a:t>
            </a:r>
            <a:r>
              <a:rPr lang="en-IN" dirty="0" smtClean="0"/>
              <a:t> is with air, oxygen and inhalational agent- </a:t>
            </a:r>
            <a:r>
              <a:rPr lang="en-IN" b="1" dirty="0" smtClean="0">
                <a:solidFill>
                  <a:srgbClr val="FFFF00"/>
                </a:solidFill>
              </a:rPr>
              <a:t>Nitrous oxide is generally avoided. </a:t>
            </a:r>
          </a:p>
          <a:p>
            <a:endParaRPr lang="en-IN"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714488"/>
            <a:ext cx="9905998" cy="3000396"/>
          </a:xfrm>
        </p:spPr>
        <p:txBody>
          <a:bodyPr>
            <a:noAutofit/>
          </a:bodyPr>
          <a:lstStyle/>
          <a:p>
            <a:pPr lvl="0"/>
            <a:r>
              <a:rPr lang="en-IN" sz="4800" dirty="0" smtClean="0">
                <a:solidFill>
                  <a:srgbClr val="FFFF00"/>
                </a:solidFill>
              </a:rPr>
              <a:t>What are THE  effects of the UTEROTONIC  drugs  IN THIS PATIENT WITH M.S ?</a:t>
            </a:r>
            <a:br>
              <a:rPr lang="en-IN" sz="4800" dirty="0" smtClean="0">
                <a:solidFill>
                  <a:srgbClr val="FFFF00"/>
                </a:solidFill>
              </a:rPr>
            </a:br>
            <a:endParaRPr lang="en-IN" sz="4800" dirty="0">
              <a:solidFill>
                <a:srgbClr val="FFFF0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IN"/>
          </a:p>
        </p:txBody>
      </p:sp>
      <p:sp>
        <p:nvSpPr>
          <p:cNvPr id="4" name="Content Placeholder 3"/>
          <p:cNvSpPr>
            <a:spLocks noGrp="1"/>
          </p:cNvSpPr>
          <p:nvPr>
            <p:ph idx="1"/>
          </p:nvPr>
        </p:nvSpPr>
        <p:spPr>
          <a:xfrm>
            <a:off x="1141412" y="1785926"/>
            <a:ext cx="9905999" cy="4572032"/>
          </a:xfrm>
        </p:spPr>
        <p:txBody>
          <a:bodyPr>
            <a:normAutofit/>
          </a:bodyPr>
          <a:lstStyle/>
          <a:p>
            <a:r>
              <a:rPr lang="en-IN" b="1" dirty="0" err="1" smtClean="0">
                <a:solidFill>
                  <a:srgbClr val="FFFF00"/>
                </a:solidFill>
              </a:rPr>
              <a:t>Oxytocin</a:t>
            </a:r>
            <a:r>
              <a:rPr lang="en-IN" dirty="0" smtClean="0">
                <a:solidFill>
                  <a:srgbClr val="FFFF00"/>
                </a:solidFill>
              </a:rPr>
              <a:t> c</a:t>
            </a:r>
            <a:r>
              <a:rPr lang="en-IN" dirty="0" smtClean="0"/>
              <a:t>an lead to fall in SVR, hypotension and tachycardia and hence have to be administered carefully avoiding any bolus administration. </a:t>
            </a:r>
          </a:p>
          <a:p>
            <a:r>
              <a:rPr lang="en-US" dirty="0" smtClean="0"/>
              <a:t> </a:t>
            </a:r>
            <a:r>
              <a:rPr lang="en-US" dirty="0" smtClean="0">
                <a:solidFill>
                  <a:srgbClr val="FFFF00"/>
                </a:solidFill>
              </a:rPr>
              <a:t>Methyl </a:t>
            </a:r>
            <a:r>
              <a:rPr lang="en-US" dirty="0" err="1" smtClean="0">
                <a:solidFill>
                  <a:srgbClr val="FFFF00"/>
                </a:solidFill>
              </a:rPr>
              <a:t>ergometrine</a:t>
            </a:r>
            <a:r>
              <a:rPr lang="en-US" dirty="0" smtClean="0">
                <a:solidFill>
                  <a:srgbClr val="FFFF00"/>
                </a:solidFill>
              </a:rPr>
              <a:t> </a:t>
            </a:r>
            <a:r>
              <a:rPr lang="en-US" dirty="0" smtClean="0"/>
              <a:t>produces </a:t>
            </a:r>
            <a:r>
              <a:rPr lang="en-IN" dirty="0" smtClean="0"/>
              <a:t>coronary vasoconstriction and both systemic and pulmonary hypertension. </a:t>
            </a:r>
            <a:endParaRPr lang="en-US" dirty="0" smtClean="0"/>
          </a:p>
          <a:p>
            <a:r>
              <a:rPr lang="en-US" dirty="0" err="1" smtClean="0">
                <a:solidFill>
                  <a:srgbClr val="FFFF00"/>
                </a:solidFill>
              </a:rPr>
              <a:t>Carboprost</a:t>
            </a:r>
            <a:r>
              <a:rPr lang="en-US" dirty="0" smtClean="0"/>
              <a:t> </a:t>
            </a:r>
            <a:r>
              <a:rPr lang="en-IN" dirty="0" smtClean="0"/>
              <a:t>causes both systemic and pulmonary hypertension.</a:t>
            </a:r>
          </a:p>
          <a:p>
            <a:r>
              <a:rPr lang="en-IN" dirty="0" err="1" smtClean="0">
                <a:solidFill>
                  <a:srgbClr val="FFFF00"/>
                </a:solidFill>
              </a:rPr>
              <a:t>Misoprostol</a:t>
            </a:r>
            <a:r>
              <a:rPr lang="en-IN" dirty="0" smtClean="0">
                <a:solidFill>
                  <a:srgbClr val="FFFF00"/>
                </a:solidFill>
              </a:rPr>
              <a:t> </a:t>
            </a:r>
            <a:r>
              <a:rPr lang="en-IN" dirty="0" smtClean="0"/>
              <a:t>(administered either </a:t>
            </a:r>
            <a:r>
              <a:rPr lang="en-IN" dirty="0" err="1" smtClean="0"/>
              <a:t>buccally</a:t>
            </a:r>
            <a:r>
              <a:rPr lang="en-IN" dirty="0" smtClean="0"/>
              <a:t> or rectally) has no known cardiac side effects.</a:t>
            </a:r>
            <a:r>
              <a:rPr lang="en-US" dirty="0" smtClean="0"/>
              <a:t> </a:t>
            </a:r>
          </a:p>
          <a:p>
            <a:endParaRPr lang="en-IN" dirty="0" smtClean="0"/>
          </a:p>
          <a:p>
            <a:endParaRPr lang="en-IN" dirty="0" smtClean="0"/>
          </a:p>
          <a:p>
            <a:endParaRPr lang="en-IN" dirty="0" smtClean="0"/>
          </a:p>
          <a:p>
            <a:endParaRPr lang="en-IN"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150" y="1643050"/>
            <a:ext cx="10644262" cy="2428892"/>
          </a:xfrm>
        </p:spPr>
        <p:txBody>
          <a:bodyPr>
            <a:normAutofit fontScale="90000"/>
          </a:bodyPr>
          <a:lstStyle/>
          <a:p>
            <a:pPr lvl="0"/>
            <a:r>
              <a:rPr lang="en-IN" sz="4800" dirty="0" smtClean="0">
                <a:solidFill>
                  <a:srgbClr val="FFFF00"/>
                </a:solidFill>
              </a:rPr>
              <a:t>What are the common intra operative complications &amp; how do you manage them ?</a:t>
            </a:r>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1413" y="1714488"/>
            <a:ext cx="9905998" cy="2357454"/>
          </a:xfrm>
        </p:spPr>
        <p:txBody>
          <a:bodyPr/>
          <a:lstStyle/>
          <a:p>
            <a:pPr lvl="0"/>
            <a:r>
              <a:rPr lang="en-IN" sz="4800" dirty="0" smtClean="0">
                <a:solidFill>
                  <a:srgbClr val="FFFF00"/>
                </a:solidFill>
              </a:rPr>
              <a:t>What  are the common causes  of Mitral  </a:t>
            </a:r>
            <a:r>
              <a:rPr lang="en-IN" sz="4800" dirty="0" err="1" smtClean="0">
                <a:solidFill>
                  <a:srgbClr val="FFFF00"/>
                </a:solidFill>
              </a:rPr>
              <a:t>Stenosis</a:t>
            </a:r>
            <a:r>
              <a:rPr lang="en-IN" sz="4800" dirty="0" smtClean="0">
                <a:solidFill>
                  <a:srgbClr val="FFFF00"/>
                </a:solidFill>
              </a:rPr>
              <a:t> ? </a:t>
            </a:r>
            <a:r>
              <a:rPr lang="en-IN" dirty="0" smtClean="0">
                <a:solidFill>
                  <a:srgbClr val="FFFF00"/>
                </a:solidFill>
              </a:rPr>
              <a:t/>
            </a:r>
            <a:br>
              <a:rPr lang="en-IN" dirty="0" smtClean="0">
                <a:solidFill>
                  <a:srgbClr val="FFFF00"/>
                </a:solidFill>
              </a:rPr>
            </a:br>
            <a:endParaRPr lang="en-IN" dirty="0">
              <a:solidFill>
                <a:srgbClr val="FFFF00"/>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IN"/>
          </a:p>
        </p:txBody>
      </p:sp>
      <p:sp>
        <p:nvSpPr>
          <p:cNvPr id="4" name="Content Placeholder 3"/>
          <p:cNvSpPr>
            <a:spLocks noGrp="1"/>
          </p:cNvSpPr>
          <p:nvPr>
            <p:ph idx="1"/>
          </p:nvPr>
        </p:nvSpPr>
        <p:spPr>
          <a:xfrm>
            <a:off x="1141412" y="1285860"/>
            <a:ext cx="9905999" cy="5143536"/>
          </a:xfrm>
        </p:spPr>
        <p:txBody>
          <a:bodyPr>
            <a:normAutofit lnSpcReduction="10000"/>
          </a:bodyPr>
          <a:lstStyle/>
          <a:p>
            <a:r>
              <a:rPr lang="en-IN" dirty="0" smtClean="0"/>
              <a:t>Pulmonary </a:t>
            </a:r>
            <a:r>
              <a:rPr lang="en-IN" dirty="0" err="1" smtClean="0"/>
              <a:t>edema</a:t>
            </a:r>
            <a:r>
              <a:rPr lang="en-IN" dirty="0" smtClean="0"/>
              <a:t> can occur at the time of induction due to the intubation response. </a:t>
            </a:r>
          </a:p>
          <a:p>
            <a:r>
              <a:rPr lang="en-IN" dirty="0" smtClean="0"/>
              <a:t>It has to be managed with 100% oxygen, positive pressure ventilation, heart rate control and diuretics. </a:t>
            </a:r>
          </a:p>
          <a:p>
            <a:r>
              <a:rPr lang="en-IN" dirty="0" smtClean="0"/>
              <a:t>ADVERSE EVENTS  in a case of </a:t>
            </a:r>
            <a:r>
              <a:rPr lang="en-IN" b="1" dirty="0" smtClean="0"/>
              <a:t>Mitral </a:t>
            </a:r>
            <a:r>
              <a:rPr lang="en-IN" b="1" dirty="0" err="1" smtClean="0"/>
              <a:t>Stenosis</a:t>
            </a:r>
            <a:endParaRPr lang="en-IN" b="1" dirty="0" smtClean="0"/>
          </a:p>
          <a:p>
            <a:r>
              <a:rPr lang="en-IN" dirty="0" smtClean="0"/>
              <a:t>Hypertension- Deepen anaesthetic</a:t>
            </a:r>
          </a:p>
          <a:p>
            <a:r>
              <a:rPr lang="en-IN" dirty="0" smtClean="0"/>
              <a:t>Hypotension -Alpha agonist, volume</a:t>
            </a:r>
          </a:p>
          <a:p>
            <a:r>
              <a:rPr lang="en-IN" dirty="0" smtClean="0"/>
              <a:t>Tachycardia -Beta-blockers /  digitalis</a:t>
            </a:r>
          </a:p>
          <a:p>
            <a:r>
              <a:rPr lang="en-IN" dirty="0" err="1" smtClean="0"/>
              <a:t>Bradycardia</a:t>
            </a:r>
            <a:r>
              <a:rPr lang="en-IN" dirty="0" smtClean="0"/>
              <a:t> – no need to correct</a:t>
            </a:r>
          </a:p>
          <a:p>
            <a:r>
              <a:rPr lang="en-IN" dirty="0" smtClean="0"/>
              <a:t>Arrhythmia (</a:t>
            </a:r>
            <a:r>
              <a:rPr lang="en-IN" dirty="0" err="1" smtClean="0"/>
              <a:t>Atrial</a:t>
            </a:r>
            <a:r>
              <a:rPr lang="en-IN" dirty="0" smtClean="0"/>
              <a:t> fibrillation) - with beta blockers, </a:t>
            </a:r>
            <a:r>
              <a:rPr lang="en-IN" dirty="0" err="1" smtClean="0"/>
              <a:t>digoxin</a:t>
            </a:r>
            <a:r>
              <a:rPr lang="en-IN" dirty="0" smtClean="0"/>
              <a:t> or </a:t>
            </a:r>
            <a:r>
              <a:rPr lang="en-IN" dirty="0" err="1" smtClean="0"/>
              <a:t>cardioversion</a:t>
            </a:r>
            <a:r>
              <a:rPr lang="en-IN" dirty="0" smtClean="0"/>
              <a:t> </a:t>
            </a:r>
            <a:endParaRPr lang="en-IN"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150" y="2143116"/>
            <a:ext cx="10858575" cy="3214710"/>
          </a:xfrm>
        </p:spPr>
        <p:txBody>
          <a:bodyPr/>
          <a:lstStyle/>
          <a:p>
            <a:pPr lvl="0"/>
            <a:r>
              <a:rPr lang="en-IN" sz="4800" dirty="0" smtClean="0">
                <a:solidFill>
                  <a:srgbClr val="FFFF00"/>
                </a:solidFill>
              </a:rPr>
              <a:t>How do you manage anticoagulants  during pregnancy?</a:t>
            </a:r>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IN"/>
          </a:p>
        </p:txBody>
      </p:sp>
      <p:sp>
        <p:nvSpPr>
          <p:cNvPr id="4" name="Content Placeholder 3"/>
          <p:cNvSpPr>
            <a:spLocks noGrp="1"/>
          </p:cNvSpPr>
          <p:nvPr>
            <p:ph idx="1"/>
          </p:nvPr>
        </p:nvSpPr>
        <p:spPr>
          <a:xfrm>
            <a:off x="1141412" y="500042"/>
            <a:ext cx="9905999" cy="6143668"/>
          </a:xfrm>
        </p:spPr>
        <p:txBody>
          <a:bodyPr>
            <a:normAutofit lnSpcReduction="10000"/>
          </a:bodyPr>
          <a:lstStyle/>
          <a:p>
            <a:r>
              <a:rPr lang="en-IN" dirty="0" smtClean="0"/>
              <a:t>Anticoagulation in the elective setting can be reversed by stopping the </a:t>
            </a:r>
            <a:r>
              <a:rPr lang="en-IN" dirty="0" err="1" smtClean="0"/>
              <a:t>coumarin</a:t>
            </a:r>
            <a:r>
              <a:rPr lang="en-IN" dirty="0" smtClean="0"/>
              <a:t> 3 days preoperatively and substituting heparin until 4- 6 hours prior to surgery and by starting Vitamin K Therapy as well as administering Fresh frozen plasma/ cryoprecipitate transfusions as needed.</a:t>
            </a:r>
          </a:p>
          <a:p>
            <a:r>
              <a:rPr lang="en-IN" dirty="0" smtClean="0"/>
              <a:t>For women with a planned Caesarean section, therapeutic LMWH dosing can be simply omitted for 24 h prior to surgery and can be restarted post operatively. In high risk women, therapeutic UFH can be started at 6 h post-delivery. </a:t>
            </a:r>
          </a:p>
          <a:p>
            <a:r>
              <a:rPr lang="en-IN" dirty="0" smtClean="0"/>
              <a:t>For UFH, </a:t>
            </a:r>
            <a:r>
              <a:rPr lang="en-IN" dirty="0" err="1" smtClean="0"/>
              <a:t>Protamine</a:t>
            </a:r>
            <a:r>
              <a:rPr lang="en-IN" dirty="0" smtClean="0"/>
              <a:t> </a:t>
            </a:r>
            <a:r>
              <a:rPr lang="en-IN" dirty="0" err="1" smtClean="0"/>
              <a:t>sulfate</a:t>
            </a:r>
            <a:r>
              <a:rPr lang="en-IN" dirty="0" smtClean="0"/>
              <a:t> should be given and in the case of LMWH, </a:t>
            </a:r>
            <a:r>
              <a:rPr lang="en-IN" dirty="0" err="1" smtClean="0"/>
              <a:t>Protamine</a:t>
            </a:r>
            <a:r>
              <a:rPr lang="en-IN" dirty="0" smtClean="0"/>
              <a:t> </a:t>
            </a:r>
            <a:r>
              <a:rPr lang="en-IN" dirty="0" err="1" smtClean="0"/>
              <a:t>sulfate</a:t>
            </a:r>
            <a:r>
              <a:rPr lang="en-IN" dirty="0" smtClean="0"/>
              <a:t> should be given  by repeated doses, or  as an infusion .</a:t>
            </a:r>
          </a:p>
          <a:p>
            <a:r>
              <a:rPr lang="en-IN" dirty="0" smtClean="0"/>
              <a:t>FFP  should be given prior to caesarean delivery to achieve an INR &lt; 1.5 .</a:t>
            </a:r>
          </a:p>
          <a:p>
            <a:r>
              <a:rPr lang="en-IN" dirty="0" smtClean="0"/>
              <a:t>4 –Factor </a:t>
            </a:r>
            <a:r>
              <a:rPr lang="en-IN" dirty="0" err="1" smtClean="0"/>
              <a:t>Prothrombin</a:t>
            </a:r>
            <a:r>
              <a:rPr lang="en-IN" dirty="0" smtClean="0"/>
              <a:t> concentrate ( II, VII,IX &amp; X with protein S &amp; C ) is indicated for urgent reversal of deficiencies with </a:t>
            </a:r>
            <a:r>
              <a:rPr lang="en-IN" dirty="0" err="1" smtClean="0"/>
              <a:t>Warfarin</a:t>
            </a:r>
            <a:r>
              <a:rPr lang="en-IN" dirty="0" smtClean="0"/>
              <a:t> or </a:t>
            </a:r>
            <a:r>
              <a:rPr lang="en-IN" dirty="0" err="1" smtClean="0"/>
              <a:t>Coumarin</a:t>
            </a:r>
            <a:r>
              <a:rPr lang="en-IN" dirty="0" smtClean="0"/>
              <a:t>.</a:t>
            </a:r>
          </a:p>
          <a:p>
            <a:pPr>
              <a:buNone/>
            </a:pPr>
            <a:endParaRPr lang="en-IN" dirty="0" smtClean="0"/>
          </a:p>
          <a:p>
            <a:endParaRPr lang="en-IN"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857364"/>
            <a:ext cx="9905998" cy="2500330"/>
          </a:xfrm>
        </p:spPr>
        <p:txBody>
          <a:bodyPr/>
          <a:lstStyle/>
          <a:p>
            <a:pPr lvl="0"/>
            <a:r>
              <a:rPr lang="en-IN" sz="4800" dirty="0" smtClean="0">
                <a:solidFill>
                  <a:srgbClr val="FFFF00"/>
                </a:solidFill>
              </a:rPr>
              <a:t>How do you manage this patient post operatively?</a:t>
            </a:r>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IN"/>
          </a:p>
        </p:txBody>
      </p:sp>
      <p:sp>
        <p:nvSpPr>
          <p:cNvPr id="4" name="Content Placeholder 3"/>
          <p:cNvSpPr>
            <a:spLocks noGrp="1"/>
          </p:cNvSpPr>
          <p:nvPr>
            <p:ph idx="1"/>
          </p:nvPr>
        </p:nvSpPr>
        <p:spPr>
          <a:xfrm>
            <a:off x="1141412" y="2071678"/>
            <a:ext cx="9905999" cy="4214842"/>
          </a:xfrm>
        </p:spPr>
        <p:txBody>
          <a:bodyPr/>
          <a:lstStyle/>
          <a:p>
            <a:r>
              <a:rPr lang="en-IN" dirty="0" smtClean="0"/>
              <a:t>Patients with moderate to severe mitral </a:t>
            </a:r>
            <a:r>
              <a:rPr lang="en-IN" dirty="0" err="1" smtClean="0"/>
              <a:t>stenosis</a:t>
            </a:r>
            <a:r>
              <a:rPr lang="en-IN" dirty="0" smtClean="0"/>
              <a:t> need to be monitored post-operatively in an intensive care unit. </a:t>
            </a:r>
          </a:p>
          <a:p>
            <a:r>
              <a:rPr lang="en-IN" dirty="0" smtClean="0"/>
              <a:t>Those who were taken up for Caesarean with NYHA Class III-IV symptoms benefit from postoperative mechanical ventilation.</a:t>
            </a:r>
          </a:p>
          <a:p>
            <a:r>
              <a:rPr lang="en-IN" dirty="0" smtClean="0"/>
              <a:t> Analgesia, restricted fluid administration and hemodynamic monitoring should continue in the postoperative period.</a:t>
            </a:r>
          </a:p>
          <a:p>
            <a:r>
              <a:rPr lang="en-US" dirty="0" smtClean="0"/>
              <a:t>Epidural analgesia is preferred, provided coagulation profile is good.</a:t>
            </a:r>
            <a:endParaRPr lang="en-IN" dirty="0" smtClean="0"/>
          </a:p>
          <a:p>
            <a:endParaRPr lang="en-IN"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714356"/>
            <a:ext cx="9905998" cy="5786478"/>
          </a:xfrm>
        </p:spPr>
        <p:txBody>
          <a:bodyPr/>
          <a:lstStyle/>
          <a:p>
            <a:r>
              <a:rPr lang="en-US" dirty="0" smtClean="0">
                <a:solidFill>
                  <a:srgbClr val="FFFF00"/>
                </a:solidFill>
              </a:rPr>
              <a:t>    </a:t>
            </a:r>
            <a:r>
              <a:rPr lang="en-US" sz="4800" dirty="0" smtClean="0">
                <a:solidFill>
                  <a:srgbClr val="FFFF00"/>
                </a:solidFill>
              </a:rPr>
              <a:t>THANK YOU FOR YOUR ATTENTION !</a:t>
            </a:r>
            <a:br>
              <a:rPr lang="en-US" sz="4800" dirty="0" smtClean="0">
                <a:solidFill>
                  <a:srgbClr val="FFFF00"/>
                </a:solidFill>
              </a:rPr>
            </a:br>
            <a:r>
              <a:rPr lang="en-US" dirty="0" smtClean="0">
                <a:solidFill>
                  <a:srgbClr val="FFFF00"/>
                </a:solidFill>
              </a:rPr>
              <a:t/>
            </a:r>
            <a:br>
              <a:rPr lang="en-US" dirty="0" smtClean="0">
                <a:solidFill>
                  <a:srgbClr val="FFFF00"/>
                </a:solidFill>
              </a:rPr>
            </a:br>
            <a:r>
              <a:rPr lang="en-US" dirty="0" smtClean="0">
                <a:solidFill>
                  <a:srgbClr val="FFFF00"/>
                </a:solidFill>
              </a:rPr>
              <a:t>             </a:t>
            </a:r>
            <a:r>
              <a:rPr lang="en-US" sz="4800" dirty="0" smtClean="0">
                <a:solidFill>
                  <a:srgbClr val="FFFF00"/>
                </a:solidFill>
              </a:rPr>
              <a:t>WISH YOU ALL THE BEST </a:t>
            </a:r>
            <a:endParaRPr lang="en-IN" sz="4800" dirty="0">
              <a:solidFill>
                <a:srgbClr val="FFFF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1141412" y="1643050"/>
            <a:ext cx="9905999" cy="4786346"/>
          </a:xfrm>
        </p:spPr>
        <p:txBody>
          <a:bodyPr>
            <a:normAutofit lnSpcReduction="10000"/>
          </a:bodyPr>
          <a:lstStyle/>
          <a:p>
            <a:r>
              <a:rPr lang="en-IN" sz="3200" dirty="0" smtClean="0"/>
              <a:t>Rheumatic fever is the most common cause of mitral </a:t>
            </a:r>
            <a:r>
              <a:rPr lang="en-IN" sz="3200" dirty="0" err="1" smtClean="0"/>
              <a:t>stenosis</a:t>
            </a:r>
            <a:r>
              <a:rPr lang="en-IN" sz="3200" dirty="0" smtClean="0"/>
              <a:t> (MS).</a:t>
            </a:r>
          </a:p>
          <a:p>
            <a:r>
              <a:rPr lang="en-IN" sz="3200" dirty="0" smtClean="0"/>
              <a:t>It is four times more common in women than men.</a:t>
            </a:r>
          </a:p>
          <a:p>
            <a:r>
              <a:rPr lang="en-IN" sz="3200" dirty="0" smtClean="0"/>
              <a:t>Only 50% of patients have a history of clinical evidence of acute rheumatic fever.</a:t>
            </a:r>
          </a:p>
          <a:p>
            <a:r>
              <a:rPr lang="en-IN" sz="3200" dirty="0" smtClean="0"/>
              <a:t>The other causes are Congenital ( </a:t>
            </a:r>
            <a:r>
              <a:rPr lang="en-IN" sz="3200" dirty="0" err="1" smtClean="0"/>
              <a:t>Lutembacher</a:t>
            </a:r>
            <a:r>
              <a:rPr lang="en-IN" sz="3200" dirty="0" smtClean="0"/>
              <a:t> syndrome-A.S.D with M.S)  or calcification, SLE,  </a:t>
            </a:r>
            <a:r>
              <a:rPr lang="en-IN" sz="3200" dirty="0" err="1" smtClean="0"/>
              <a:t>Carcinoid</a:t>
            </a:r>
            <a:r>
              <a:rPr lang="en-IN" sz="3200" dirty="0" smtClean="0"/>
              <a:t> , infiltrative disorders and </a:t>
            </a:r>
            <a:r>
              <a:rPr lang="en-IN" sz="3200" dirty="0" err="1" smtClean="0"/>
              <a:t>Rheumatioid</a:t>
            </a:r>
            <a:r>
              <a:rPr lang="en-IN" sz="3200" dirty="0" smtClean="0"/>
              <a:t>  arthritis.</a:t>
            </a:r>
          </a:p>
          <a:p>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1413" y="2071678"/>
            <a:ext cx="9905998" cy="1928826"/>
          </a:xfrm>
        </p:spPr>
        <p:txBody>
          <a:bodyPr/>
          <a:lstStyle/>
          <a:p>
            <a:pPr lvl="0"/>
            <a:r>
              <a:rPr lang="en-IN" sz="4800" dirty="0" smtClean="0">
                <a:solidFill>
                  <a:srgbClr val="FFFF00"/>
                </a:solidFill>
              </a:rPr>
              <a:t>What is the normal course of  a case of Mitral </a:t>
            </a:r>
            <a:r>
              <a:rPr lang="en-IN" sz="4800" dirty="0" err="1" smtClean="0">
                <a:solidFill>
                  <a:srgbClr val="FFFF00"/>
                </a:solidFill>
              </a:rPr>
              <a:t>Stenosis</a:t>
            </a:r>
            <a:r>
              <a:rPr lang="en-IN" sz="4800" dirty="0" smtClean="0">
                <a:solidFill>
                  <a:srgbClr val="FFFF00"/>
                </a:solidFill>
              </a:rPr>
              <a:t> ?</a:t>
            </a:r>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1141412" y="1500174"/>
            <a:ext cx="9905999" cy="4929221"/>
          </a:xfrm>
        </p:spPr>
        <p:txBody>
          <a:bodyPr>
            <a:normAutofit/>
          </a:bodyPr>
          <a:lstStyle/>
          <a:p>
            <a:r>
              <a:rPr lang="en-IN" dirty="0" smtClean="0"/>
              <a:t>Thickened leaflets and fused </a:t>
            </a:r>
            <a:r>
              <a:rPr lang="en-IN" dirty="0" err="1" smtClean="0"/>
              <a:t>commissures</a:t>
            </a:r>
            <a:r>
              <a:rPr lang="en-IN" dirty="0" smtClean="0"/>
              <a:t> develop within 2 years after an acute attack.</a:t>
            </a:r>
          </a:p>
          <a:p>
            <a:r>
              <a:rPr lang="en-IN" dirty="0" smtClean="0"/>
              <a:t>Then, after an asymptomatic period lasting up to 20 years, acute congestive heart failure (CHF) may occur, brought on by an increase in either heart rate or cardiac output.</a:t>
            </a:r>
          </a:p>
          <a:p>
            <a:r>
              <a:rPr lang="en-IN" dirty="0" smtClean="0"/>
              <a:t> Approximately, 25% of women with mitral </a:t>
            </a:r>
            <a:r>
              <a:rPr lang="en-IN" dirty="0" err="1" smtClean="0"/>
              <a:t>stenosis</a:t>
            </a:r>
            <a:r>
              <a:rPr lang="en-IN" dirty="0" smtClean="0"/>
              <a:t> first experience symptoms during pregnancy. </a:t>
            </a:r>
          </a:p>
          <a:p>
            <a:endParaRPr lang="en-IN" dirty="0" smtClean="0"/>
          </a:p>
          <a:p>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1413" y="1857364"/>
            <a:ext cx="9905998" cy="2857520"/>
          </a:xfrm>
        </p:spPr>
        <p:txBody>
          <a:bodyPr>
            <a:normAutofit/>
          </a:bodyPr>
          <a:lstStyle/>
          <a:p>
            <a:pPr lvl="0"/>
            <a:r>
              <a:rPr lang="en-IN" sz="4800" dirty="0" smtClean="0">
                <a:solidFill>
                  <a:srgbClr val="FFFF00"/>
                </a:solidFill>
              </a:rPr>
              <a:t>What are revised Jones’ criteria?</a:t>
            </a:r>
            <a:br>
              <a:rPr lang="en-IN" sz="4800" dirty="0" smtClean="0">
                <a:solidFill>
                  <a:srgbClr val="FFFF00"/>
                </a:solidFill>
              </a:rPr>
            </a:br>
            <a:endParaRPr lang="en-IN" sz="4800" dirty="0">
              <a:solidFill>
                <a:srgbClr val="FFFF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1141412" y="285728"/>
            <a:ext cx="9905999" cy="6286544"/>
          </a:xfrm>
        </p:spPr>
        <p:txBody>
          <a:bodyPr>
            <a:normAutofit lnSpcReduction="10000"/>
          </a:bodyPr>
          <a:lstStyle/>
          <a:p>
            <a:r>
              <a:rPr lang="en-IN" b="1" i="1" dirty="0" smtClean="0"/>
              <a:t>Revised Jones criteria, low-risk populations:</a:t>
            </a:r>
            <a:r>
              <a:rPr lang="en-IN" i="1" dirty="0" smtClean="0"/>
              <a:t> </a:t>
            </a:r>
            <a:endParaRPr lang="en-IN" sz="1600" dirty="0" smtClean="0"/>
          </a:p>
          <a:p>
            <a:r>
              <a:rPr lang="en-IN" dirty="0" smtClean="0"/>
              <a:t>Major and minor criteria are as follows:</a:t>
            </a:r>
            <a:endParaRPr lang="en-IN" sz="1600" dirty="0" smtClean="0"/>
          </a:p>
          <a:p>
            <a:pPr lvl="0"/>
            <a:r>
              <a:rPr lang="en-IN" b="1" dirty="0" smtClean="0"/>
              <a:t>Major</a:t>
            </a:r>
            <a:r>
              <a:rPr lang="en-IN" dirty="0" smtClean="0"/>
              <a:t> criteria: </a:t>
            </a:r>
            <a:r>
              <a:rPr lang="en-IN" dirty="0" err="1" smtClean="0"/>
              <a:t>carditis</a:t>
            </a:r>
            <a:r>
              <a:rPr lang="en-IN" dirty="0" smtClean="0"/>
              <a:t> (clinical and/or subclinical), arthritis (</a:t>
            </a:r>
            <a:r>
              <a:rPr lang="en-IN" dirty="0" err="1" smtClean="0"/>
              <a:t>polyarthritis</a:t>
            </a:r>
            <a:r>
              <a:rPr lang="en-IN" dirty="0" smtClean="0"/>
              <a:t>), chorea, </a:t>
            </a:r>
            <a:r>
              <a:rPr lang="en-IN" i="1" dirty="0" err="1" smtClean="0"/>
              <a:t>Erythema</a:t>
            </a:r>
            <a:r>
              <a:rPr lang="en-IN" i="1" dirty="0" smtClean="0"/>
              <a:t> </a:t>
            </a:r>
            <a:r>
              <a:rPr lang="en-IN" i="1" dirty="0" err="1" smtClean="0"/>
              <a:t>marginatum</a:t>
            </a:r>
            <a:r>
              <a:rPr lang="en-IN" dirty="0" smtClean="0"/>
              <a:t>, and subcutaneous nodules</a:t>
            </a:r>
            <a:endParaRPr lang="en-IN" sz="1600" dirty="0" smtClean="0"/>
          </a:p>
          <a:p>
            <a:pPr lvl="0"/>
            <a:r>
              <a:rPr lang="en-IN" b="1" dirty="0" smtClean="0"/>
              <a:t>Minor </a:t>
            </a:r>
            <a:r>
              <a:rPr lang="en-IN" dirty="0" smtClean="0"/>
              <a:t>criteria: </a:t>
            </a:r>
            <a:r>
              <a:rPr lang="en-IN" dirty="0" err="1" smtClean="0"/>
              <a:t>Polyarthralgia</a:t>
            </a:r>
            <a:r>
              <a:rPr lang="en-IN" dirty="0" smtClean="0"/>
              <a:t>, fever (≥38.5° F), sedimentation rate ≥60 mm and/or C-reactive protein (CRP) ≥3.0 mg/dl, and prolonged PR interval (unless </a:t>
            </a:r>
            <a:r>
              <a:rPr lang="en-IN" dirty="0" err="1" smtClean="0"/>
              <a:t>carditis</a:t>
            </a:r>
            <a:r>
              <a:rPr lang="en-IN" dirty="0" smtClean="0"/>
              <a:t> is a major criterion)</a:t>
            </a:r>
            <a:endParaRPr lang="en-IN" sz="1600" dirty="0" smtClean="0"/>
          </a:p>
          <a:p>
            <a:pPr lvl="0"/>
            <a:r>
              <a:rPr lang="en-IN" b="1" i="1" dirty="0" smtClean="0"/>
              <a:t>Revised Jones criteria, moderate- and high-risk populations:</a:t>
            </a:r>
            <a:r>
              <a:rPr lang="en-IN" b="1" dirty="0" smtClean="0"/>
              <a:t> </a:t>
            </a:r>
            <a:endParaRPr lang="en-IN" sz="1600" dirty="0" smtClean="0"/>
          </a:p>
          <a:p>
            <a:pPr lvl="1"/>
            <a:r>
              <a:rPr lang="en-IN" b="1" dirty="0" smtClean="0"/>
              <a:t>Major criteria</a:t>
            </a:r>
            <a:r>
              <a:rPr lang="en-IN" dirty="0" smtClean="0"/>
              <a:t>: </a:t>
            </a:r>
            <a:r>
              <a:rPr lang="en-IN" dirty="0" err="1" smtClean="0"/>
              <a:t>carditis</a:t>
            </a:r>
            <a:r>
              <a:rPr lang="en-IN" dirty="0" smtClean="0"/>
              <a:t> (clinical and/or subclinical), arthritis (</a:t>
            </a:r>
            <a:r>
              <a:rPr lang="en-IN" dirty="0" err="1" smtClean="0"/>
              <a:t>monopolyarthritis</a:t>
            </a:r>
            <a:r>
              <a:rPr lang="en-IN" dirty="0" smtClean="0"/>
              <a:t> or </a:t>
            </a:r>
            <a:r>
              <a:rPr lang="en-IN" dirty="0" err="1" smtClean="0"/>
              <a:t>polyarthritis</a:t>
            </a:r>
            <a:r>
              <a:rPr lang="en-IN" dirty="0" smtClean="0"/>
              <a:t>, or </a:t>
            </a:r>
            <a:r>
              <a:rPr lang="en-IN" dirty="0" err="1" smtClean="0"/>
              <a:t>polyarthralgia</a:t>
            </a:r>
            <a:r>
              <a:rPr lang="en-IN" dirty="0" smtClean="0"/>
              <a:t>), chorea, </a:t>
            </a:r>
            <a:r>
              <a:rPr lang="en-IN" i="1" dirty="0" err="1" smtClean="0"/>
              <a:t>Erythema</a:t>
            </a:r>
            <a:r>
              <a:rPr lang="en-IN" i="1" dirty="0" smtClean="0"/>
              <a:t> </a:t>
            </a:r>
            <a:r>
              <a:rPr lang="en-IN" i="1" dirty="0" err="1" smtClean="0"/>
              <a:t>marginatum</a:t>
            </a:r>
            <a:r>
              <a:rPr lang="en-IN" dirty="0" smtClean="0"/>
              <a:t>, and subcutaneous nodules</a:t>
            </a:r>
            <a:endParaRPr lang="en-IN" sz="1400" dirty="0" smtClean="0"/>
          </a:p>
          <a:p>
            <a:pPr lvl="1"/>
            <a:r>
              <a:rPr lang="en-IN" b="1" dirty="0" smtClean="0"/>
              <a:t>Minor criteria</a:t>
            </a:r>
            <a:r>
              <a:rPr lang="en-IN" dirty="0" smtClean="0"/>
              <a:t>: fever (≥38.5° F), sedimentation rate ≥30 mm and/or CRP ≥3.0 mg/dl, and prolonged PR interval (unless </a:t>
            </a:r>
            <a:r>
              <a:rPr lang="en-IN" dirty="0" err="1" smtClean="0"/>
              <a:t>carditis</a:t>
            </a:r>
            <a:r>
              <a:rPr lang="en-IN" dirty="0" smtClean="0"/>
              <a:t> is a major criterion)</a:t>
            </a:r>
            <a:endParaRPr lang="en-IN" sz="1400" dirty="0" smtClean="0"/>
          </a:p>
          <a:p>
            <a:pPr lvl="0"/>
            <a:r>
              <a:rPr lang="en-IN" i="1" dirty="0" smtClean="0"/>
              <a:t>ARF diagnosis (initial episode): </a:t>
            </a:r>
            <a:r>
              <a:rPr lang="en-IN" dirty="0" smtClean="0"/>
              <a:t>The diagnosis of an initial episode of ARF requires two major criteria, or one major plus two minor criteria.</a:t>
            </a:r>
            <a:endParaRPr lang="en-IN" sz="1600" dirty="0" smtClean="0"/>
          </a:p>
          <a:p>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 new">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xmlns="" name="Problem - Solution.potx" id="{618825C9-7A5B-4FD0-8173-05FBE0DDE387}" vid="{0970E009-9DDA-4822-A7D1-BB4C8516F0A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 new</Template>
  <TotalTime>0</TotalTime>
  <Words>2499</Words>
  <Application>Microsoft Office PowerPoint</Application>
  <PresentationFormat>Custom</PresentationFormat>
  <Paragraphs>231</Paragraphs>
  <Slides>45</Slides>
  <Notes>3</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Theme new</vt:lpstr>
      <vt:lpstr>PRIMI  WITH MITRAL STENOSIS POSTED FOR ELECTIVE L.S.C.S- CASE DISCUSSION</vt:lpstr>
      <vt:lpstr>What are the cardio vascular changes during pregnancy? </vt:lpstr>
      <vt:lpstr>Slide 3</vt:lpstr>
      <vt:lpstr>What  are the common causes  of Mitral  Stenosis ?  </vt:lpstr>
      <vt:lpstr>Slide 5</vt:lpstr>
      <vt:lpstr>What is the normal course of  a case of Mitral Stenosis ? </vt:lpstr>
      <vt:lpstr>Slide 7</vt:lpstr>
      <vt:lpstr>What are revised Jones’ criteria? </vt:lpstr>
      <vt:lpstr>Slide 9</vt:lpstr>
      <vt:lpstr>What is the pathophysiology of Mitral Stenosis ? </vt:lpstr>
      <vt:lpstr>Slide 11</vt:lpstr>
      <vt:lpstr>Slide 12</vt:lpstr>
      <vt:lpstr>How is the Risk Stratification done in these cases( Pregnant women with M.S) ? </vt:lpstr>
      <vt:lpstr>Slide 14</vt:lpstr>
      <vt:lpstr>WHO RISK CLASSIFICATION</vt:lpstr>
      <vt:lpstr>ZAHARA RISK SCORE(Zwangerschapp bij SAangeboren HARtAwijkingen)   </vt:lpstr>
      <vt:lpstr>How do you classify the severity of Mitral Stenosis? </vt:lpstr>
      <vt:lpstr>Severity  of  Grading of  Mitral Stenosis</vt:lpstr>
      <vt:lpstr>What  is AHA/ ACC Staging of Mitral Stenosis? </vt:lpstr>
      <vt:lpstr>AHA / ACC Staging of M.S </vt:lpstr>
      <vt:lpstr>What are the clinical symptoms &amp; signs of M.S?  </vt:lpstr>
      <vt:lpstr>Slide 22</vt:lpstr>
      <vt:lpstr>What   investigations you  order in this  case? </vt:lpstr>
      <vt:lpstr>Slide 24</vt:lpstr>
      <vt:lpstr> what is WILKINS Score?</vt:lpstr>
      <vt:lpstr>Wilkins score ( Abascal’s echocardiographic score) </vt:lpstr>
      <vt:lpstr>How do you optimize this patient pre -operatively? </vt:lpstr>
      <vt:lpstr>Slide 28</vt:lpstr>
      <vt:lpstr>What are the  goals to aim for  in anAesthetic management of pregnant woman with M.S? </vt:lpstr>
      <vt:lpstr>Slide 30</vt:lpstr>
      <vt:lpstr>What is  the surgical management for Mitral  Valvular disease  in pregnancy? </vt:lpstr>
      <vt:lpstr>Slide 32</vt:lpstr>
      <vt:lpstr>How do you plan for laboUr analgesia for this patient? </vt:lpstr>
      <vt:lpstr>Slide 34</vt:lpstr>
      <vt:lpstr>What is the plan of anAesthesia for  this patient coming  for an elective Caesarean section?  </vt:lpstr>
      <vt:lpstr>Slide 36</vt:lpstr>
      <vt:lpstr>What are THE  effects of the UTEROTONIC  drugs  IN THIS PATIENT WITH M.S ? </vt:lpstr>
      <vt:lpstr>Slide 38</vt:lpstr>
      <vt:lpstr>What are the common intra operative complications &amp; how do you manage them ? </vt:lpstr>
      <vt:lpstr>Slide 40</vt:lpstr>
      <vt:lpstr>How do you manage anticoagulants  during pregnancy? </vt:lpstr>
      <vt:lpstr>Slide 42</vt:lpstr>
      <vt:lpstr>How do you manage this patient post operatively? </vt:lpstr>
      <vt:lpstr>Slide 44</vt:lpstr>
      <vt:lpstr>    THANK YOU FOR YOUR ATTENTION !               WISH YOU ALL THE BEST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2020-02-13T15:11:53Z</dcterms:created>
  <dcterms:modified xsi:type="dcterms:W3CDTF">2020-02-21T12:51:01Z</dcterms:modified>
</cp:coreProperties>
</file>